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8" r:id="rId3"/>
  </p:sldIdLst>
  <p:sldSz cx="13103225" cy="925195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9" userDrawn="1">
          <p15:clr>
            <a:srgbClr val="A4A3A4"/>
          </p15:clr>
        </p15:guide>
        <p15:guide id="2" pos="41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7nn016@st.nuas.ac.jp" initials="1" lastIdx="1" clrIdx="0">
    <p:extLst>
      <p:ext uri="{19B8F6BF-5375-455C-9EA6-DF929625EA0E}">
        <p15:presenceInfo xmlns:p15="http://schemas.microsoft.com/office/powerpoint/2012/main" userId="5d7e25be82605a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99FF99"/>
    <a:srgbClr val="FF6699"/>
    <a:srgbClr val="FFCCFF"/>
    <a:srgbClr val="FF99CC"/>
    <a:srgbClr val="ED7D3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3" d="100"/>
          <a:sy n="63" d="100"/>
        </p:scale>
        <p:origin x="840" y="90"/>
      </p:cViewPr>
      <p:guideLst>
        <p:guide orient="horz" pos="2959"/>
        <p:guide pos="4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9564" cy="493868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31" y="0"/>
            <a:ext cx="2919564" cy="493868"/>
          </a:xfrm>
          <a:prstGeom prst="rect">
            <a:avLst/>
          </a:prstGeom>
        </p:spPr>
        <p:txBody>
          <a:bodyPr vert="horz" lIns="90726" tIns="45363" rIns="90726" bIns="45363" rtlCol="0"/>
          <a:lstStyle>
            <a:lvl1pPr algn="r">
              <a:defRPr sz="1200"/>
            </a:lvl1pPr>
          </a:lstStyle>
          <a:p>
            <a:fld id="{F736C797-38F8-4B14-9CA1-54705F60F745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1233488"/>
            <a:ext cx="47132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6" tIns="45363" rIns="90726" bIns="45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4"/>
          </a:xfrm>
          <a:prstGeom prst="rect">
            <a:avLst/>
          </a:prstGeom>
        </p:spPr>
        <p:txBody>
          <a:bodyPr vert="horz" lIns="90726" tIns="45363" rIns="90726" bIns="453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2445"/>
            <a:ext cx="2919564" cy="493868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31" y="9372445"/>
            <a:ext cx="2919564" cy="493868"/>
          </a:xfrm>
          <a:prstGeom prst="rect">
            <a:avLst/>
          </a:prstGeom>
        </p:spPr>
        <p:txBody>
          <a:bodyPr vert="horz" lIns="90726" tIns="45363" rIns="90726" bIns="45363" rtlCol="0" anchor="b"/>
          <a:lstStyle>
            <a:lvl1pPr algn="r">
              <a:defRPr sz="1200"/>
            </a:lvl1pPr>
          </a:lstStyle>
          <a:p>
            <a:fld id="{CF7CF6AA-3873-4C44-919D-2118F18357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68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742" y="1514151"/>
            <a:ext cx="11137741" cy="3221049"/>
          </a:xfrm>
        </p:spPr>
        <p:txBody>
          <a:bodyPr anchor="b"/>
          <a:lstStyle>
            <a:lvl1pPr algn="ctr"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903" y="4859416"/>
            <a:ext cx="9827419" cy="2233746"/>
          </a:xfrm>
        </p:spPr>
        <p:txBody>
          <a:bodyPr/>
          <a:lstStyle>
            <a:lvl1pPr marL="0" indent="0" algn="ctr">
              <a:buNone/>
              <a:defRPr sz="3238"/>
            </a:lvl1pPr>
            <a:lvl2pPr marL="616809" indent="0" algn="ctr">
              <a:buNone/>
              <a:defRPr sz="2698"/>
            </a:lvl2pPr>
            <a:lvl3pPr marL="1233617" indent="0" algn="ctr">
              <a:buNone/>
              <a:defRPr sz="2428"/>
            </a:lvl3pPr>
            <a:lvl4pPr marL="1850426" indent="0" algn="ctr">
              <a:buNone/>
              <a:defRPr sz="2159"/>
            </a:lvl4pPr>
            <a:lvl5pPr marL="2467234" indent="0" algn="ctr">
              <a:buNone/>
              <a:defRPr sz="2159"/>
            </a:lvl5pPr>
            <a:lvl6pPr marL="3084043" indent="0" algn="ctr">
              <a:buNone/>
              <a:defRPr sz="2159"/>
            </a:lvl6pPr>
            <a:lvl7pPr marL="3700851" indent="0" algn="ctr">
              <a:buNone/>
              <a:defRPr sz="2159"/>
            </a:lvl7pPr>
            <a:lvl8pPr marL="4317660" indent="0" algn="ctr">
              <a:buNone/>
              <a:defRPr sz="2159"/>
            </a:lvl8pPr>
            <a:lvl9pPr marL="4934468" indent="0" algn="ctr">
              <a:buNone/>
              <a:defRPr sz="215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87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5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6996" y="492581"/>
            <a:ext cx="2825383" cy="7840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848" y="492581"/>
            <a:ext cx="8312358" cy="78406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4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02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23" y="2306565"/>
            <a:ext cx="11301532" cy="3848554"/>
          </a:xfrm>
        </p:spPr>
        <p:txBody>
          <a:bodyPr anchor="b"/>
          <a:lstStyle>
            <a:lvl1pPr>
              <a:defRPr sz="80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23" y="6191528"/>
            <a:ext cx="11301532" cy="2023863"/>
          </a:xfrm>
        </p:spPr>
        <p:txBody>
          <a:bodyPr/>
          <a:lstStyle>
            <a:lvl1pPr marL="0" indent="0">
              <a:buNone/>
              <a:defRPr sz="3238">
                <a:solidFill>
                  <a:schemeClr val="tx1"/>
                </a:solidFill>
              </a:defRPr>
            </a:lvl1pPr>
            <a:lvl2pPr marL="616809" indent="0">
              <a:buNone/>
              <a:defRPr sz="2698">
                <a:solidFill>
                  <a:schemeClr val="tx1">
                    <a:tint val="75000"/>
                  </a:schemeClr>
                </a:solidFill>
              </a:defRPr>
            </a:lvl2pPr>
            <a:lvl3pPr marL="1233617" indent="0">
              <a:buNone/>
              <a:defRPr sz="2428">
                <a:solidFill>
                  <a:schemeClr val="tx1">
                    <a:tint val="75000"/>
                  </a:schemeClr>
                </a:solidFill>
              </a:defRPr>
            </a:lvl3pPr>
            <a:lvl4pPr marL="1850426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4pPr>
            <a:lvl5pPr marL="2467234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5pPr>
            <a:lvl6pPr marL="3084043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6pPr>
            <a:lvl7pPr marL="3700851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7pPr>
            <a:lvl8pPr marL="431766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8pPr>
            <a:lvl9pPr marL="4934468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66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847" y="2462903"/>
            <a:ext cx="5568871" cy="58702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507" y="2462903"/>
            <a:ext cx="5568871" cy="587027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17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492583"/>
            <a:ext cx="11301532" cy="178828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555" y="2268014"/>
            <a:ext cx="5543277" cy="1111518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555" y="3379532"/>
            <a:ext cx="5543277" cy="49707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509" y="2268014"/>
            <a:ext cx="5570577" cy="1111518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16809" indent="0">
              <a:buNone/>
              <a:defRPr sz="2698" b="1"/>
            </a:lvl2pPr>
            <a:lvl3pPr marL="1233617" indent="0">
              <a:buNone/>
              <a:defRPr sz="2428" b="1"/>
            </a:lvl3pPr>
            <a:lvl4pPr marL="1850426" indent="0">
              <a:buNone/>
              <a:defRPr sz="2159" b="1"/>
            </a:lvl4pPr>
            <a:lvl5pPr marL="2467234" indent="0">
              <a:buNone/>
              <a:defRPr sz="2159" b="1"/>
            </a:lvl5pPr>
            <a:lvl6pPr marL="3084043" indent="0">
              <a:buNone/>
              <a:defRPr sz="2159" b="1"/>
            </a:lvl6pPr>
            <a:lvl7pPr marL="3700851" indent="0">
              <a:buNone/>
              <a:defRPr sz="2159" b="1"/>
            </a:lvl7pPr>
            <a:lvl8pPr marL="4317660" indent="0">
              <a:buNone/>
              <a:defRPr sz="2159" b="1"/>
            </a:lvl8pPr>
            <a:lvl9pPr marL="4934468" indent="0">
              <a:buNone/>
              <a:defRPr sz="215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509" y="3379532"/>
            <a:ext cx="5570577" cy="49707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2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00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11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616797"/>
            <a:ext cx="4226131" cy="2158788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577" y="1332112"/>
            <a:ext cx="6633508" cy="6574881"/>
          </a:xfrm>
        </p:spPr>
        <p:txBody>
          <a:bodyPr/>
          <a:lstStyle>
            <a:lvl1pPr>
              <a:defRPr sz="4317"/>
            </a:lvl1pPr>
            <a:lvl2pPr>
              <a:defRPr sz="3777"/>
            </a:lvl2pPr>
            <a:lvl3pPr>
              <a:defRPr sz="3238"/>
            </a:lvl3pPr>
            <a:lvl4pPr>
              <a:defRPr sz="2698"/>
            </a:lvl4pPr>
            <a:lvl5pPr>
              <a:defRPr sz="2698"/>
            </a:lvl5pPr>
            <a:lvl6pPr>
              <a:defRPr sz="2698"/>
            </a:lvl6pPr>
            <a:lvl7pPr>
              <a:defRPr sz="2698"/>
            </a:lvl7pPr>
            <a:lvl8pPr>
              <a:defRPr sz="2698"/>
            </a:lvl8pPr>
            <a:lvl9pPr>
              <a:defRPr sz="26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553" y="2775585"/>
            <a:ext cx="4226131" cy="5142115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47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53" y="616797"/>
            <a:ext cx="4226131" cy="2158788"/>
          </a:xfrm>
        </p:spPr>
        <p:txBody>
          <a:bodyPr anchor="b"/>
          <a:lstStyle>
            <a:lvl1pPr>
              <a:defRPr sz="43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0577" y="1332112"/>
            <a:ext cx="6633508" cy="6574881"/>
          </a:xfrm>
        </p:spPr>
        <p:txBody>
          <a:bodyPr anchor="t"/>
          <a:lstStyle>
            <a:lvl1pPr marL="0" indent="0">
              <a:buNone/>
              <a:defRPr sz="4317"/>
            </a:lvl1pPr>
            <a:lvl2pPr marL="616809" indent="0">
              <a:buNone/>
              <a:defRPr sz="3777"/>
            </a:lvl2pPr>
            <a:lvl3pPr marL="1233617" indent="0">
              <a:buNone/>
              <a:defRPr sz="3238"/>
            </a:lvl3pPr>
            <a:lvl4pPr marL="1850426" indent="0">
              <a:buNone/>
              <a:defRPr sz="2698"/>
            </a:lvl4pPr>
            <a:lvl5pPr marL="2467234" indent="0">
              <a:buNone/>
              <a:defRPr sz="2698"/>
            </a:lvl5pPr>
            <a:lvl6pPr marL="3084043" indent="0">
              <a:buNone/>
              <a:defRPr sz="2698"/>
            </a:lvl6pPr>
            <a:lvl7pPr marL="3700851" indent="0">
              <a:buNone/>
              <a:defRPr sz="2698"/>
            </a:lvl7pPr>
            <a:lvl8pPr marL="4317660" indent="0">
              <a:buNone/>
              <a:defRPr sz="2698"/>
            </a:lvl8pPr>
            <a:lvl9pPr marL="4934468" indent="0">
              <a:buNone/>
              <a:defRPr sz="269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553" y="2775585"/>
            <a:ext cx="4226131" cy="5142115"/>
          </a:xfrm>
        </p:spPr>
        <p:txBody>
          <a:bodyPr/>
          <a:lstStyle>
            <a:lvl1pPr marL="0" indent="0">
              <a:buNone/>
              <a:defRPr sz="2159"/>
            </a:lvl1pPr>
            <a:lvl2pPr marL="616809" indent="0">
              <a:buNone/>
              <a:defRPr sz="1889"/>
            </a:lvl2pPr>
            <a:lvl3pPr marL="1233617" indent="0">
              <a:buNone/>
              <a:defRPr sz="1619"/>
            </a:lvl3pPr>
            <a:lvl4pPr marL="1850426" indent="0">
              <a:buNone/>
              <a:defRPr sz="1349"/>
            </a:lvl4pPr>
            <a:lvl5pPr marL="2467234" indent="0">
              <a:buNone/>
              <a:defRPr sz="1349"/>
            </a:lvl5pPr>
            <a:lvl6pPr marL="3084043" indent="0">
              <a:buNone/>
              <a:defRPr sz="1349"/>
            </a:lvl6pPr>
            <a:lvl7pPr marL="3700851" indent="0">
              <a:buNone/>
              <a:defRPr sz="1349"/>
            </a:lvl7pPr>
            <a:lvl8pPr marL="4317660" indent="0">
              <a:buNone/>
              <a:defRPr sz="1349"/>
            </a:lvl8pPr>
            <a:lvl9pPr marL="4934468" indent="0">
              <a:buNone/>
              <a:defRPr sz="134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0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847" y="492583"/>
            <a:ext cx="11301532" cy="178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847" y="2462903"/>
            <a:ext cx="11301532" cy="587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847" y="8575189"/>
            <a:ext cx="2948226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75023-6ADA-4D0D-A1FF-20EF10AFA16C}" type="datetimeFigureOut">
              <a:rPr kumimoji="1" lang="ja-JP" altLang="en-US" smtClean="0"/>
              <a:t>2022/1/5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0444" y="8575189"/>
            <a:ext cx="4422338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4152" y="8575189"/>
            <a:ext cx="2948226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567D-1081-4BF3-81F3-51DF5E4AEA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94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33617" rtl="0" eaLnBrk="1" latinLnBrk="0" hangingPunct="1">
        <a:lnSpc>
          <a:spcPct val="90000"/>
        </a:lnSpc>
        <a:spcBef>
          <a:spcPct val="0"/>
        </a:spcBef>
        <a:buNone/>
        <a:defRPr kumimoji="1" sz="59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04" indent="-308404" algn="l" defTabSz="1233617" rtl="0" eaLnBrk="1" latinLnBrk="0" hangingPunct="1">
        <a:lnSpc>
          <a:spcPct val="90000"/>
        </a:lnSpc>
        <a:spcBef>
          <a:spcPts val="1349"/>
        </a:spcBef>
        <a:buFont typeface="Arial" panose="020B0604020202020204" pitchFamily="34" charset="0"/>
        <a:buChar char="•"/>
        <a:defRPr kumimoji="1" sz="3777" kern="1200">
          <a:solidFill>
            <a:schemeClr val="tx1"/>
          </a:solidFill>
          <a:latin typeface="+mn-lt"/>
          <a:ea typeface="+mn-ea"/>
          <a:cs typeface="+mn-cs"/>
        </a:defRPr>
      </a:lvl1pPr>
      <a:lvl2pPr marL="925213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3238" kern="1200">
          <a:solidFill>
            <a:schemeClr val="tx1"/>
          </a:solidFill>
          <a:latin typeface="+mn-lt"/>
          <a:ea typeface="+mn-ea"/>
          <a:cs typeface="+mn-cs"/>
        </a:defRPr>
      </a:lvl2pPr>
      <a:lvl3pPr marL="1542021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698" kern="1200">
          <a:solidFill>
            <a:schemeClr val="tx1"/>
          </a:solidFill>
          <a:latin typeface="+mn-lt"/>
          <a:ea typeface="+mn-ea"/>
          <a:cs typeface="+mn-cs"/>
        </a:defRPr>
      </a:lvl3pPr>
      <a:lvl4pPr marL="2158830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775638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392447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4009255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626064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5242872" indent="-308404" algn="l" defTabSz="123361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1pPr>
      <a:lvl2pPr marL="616809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2pPr>
      <a:lvl3pPr marL="1233617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3pPr>
      <a:lvl4pPr marL="1850426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4pPr>
      <a:lvl5pPr marL="2467234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5pPr>
      <a:lvl6pPr marL="3084043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6pPr>
      <a:lvl7pPr marL="3700851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7pPr>
      <a:lvl8pPr marL="4317660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8pPr>
      <a:lvl9pPr marL="4934468" algn="l" defTabSz="1233617" rtl="0" eaLnBrk="1" latinLnBrk="0" hangingPunct="1">
        <a:defRPr kumimoji="1" sz="2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5DA4DB9-EDDE-4CD0-B60E-41170A23F7AE}"/>
              </a:ext>
            </a:extLst>
          </p:cNvPr>
          <p:cNvSpPr/>
          <p:nvPr/>
        </p:nvSpPr>
        <p:spPr>
          <a:xfrm>
            <a:off x="862980" y="5850111"/>
            <a:ext cx="5040560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8B9B4D39-8F6A-4762-AE06-A700262583D4}"/>
              </a:ext>
            </a:extLst>
          </p:cNvPr>
          <p:cNvSpPr/>
          <p:nvPr/>
        </p:nvSpPr>
        <p:spPr>
          <a:xfrm>
            <a:off x="430932" y="3473847"/>
            <a:ext cx="5760640" cy="5472608"/>
          </a:xfrm>
          <a:prstGeom prst="roundRect">
            <a:avLst/>
          </a:prstGeom>
          <a:noFill/>
          <a:ln w="4762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809928-A083-432F-B303-27EDC16E0415}"/>
              </a:ext>
            </a:extLst>
          </p:cNvPr>
          <p:cNvSpPr/>
          <p:nvPr/>
        </p:nvSpPr>
        <p:spPr>
          <a:xfrm>
            <a:off x="7343700" y="2537743"/>
            <a:ext cx="5040560" cy="3960440"/>
          </a:xfrm>
          <a:prstGeom prst="roundRect">
            <a:avLst/>
          </a:prstGeom>
          <a:solidFill>
            <a:srgbClr val="CCFFCC">
              <a:alpha val="42000"/>
            </a:srgb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71492F-4361-4E13-B298-A03235BE0E6A}"/>
              </a:ext>
            </a:extLst>
          </p:cNvPr>
          <p:cNvSpPr txBox="1"/>
          <p:nvPr/>
        </p:nvSpPr>
        <p:spPr>
          <a:xfrm>
            <a:off x="1079004" y="593527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食育だより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AEB45A-8840-4B60-8852-9AA20BB48747}"/>
              </a:ext>
            </a:extLst>
          </p:cNvPr>
          <p:cNvSpPr txBox="1"/>
          <p:nvPr/>
        </p:nvSpPr>
        <p:spPr>
          <a:xfrm>
            <a:off x="4967437" y="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令和３年度　１月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菫幼稚園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58AED82-7E30-4073-9393-6FED7F53B50F}"/>
              </a:ext>
            </a:extLst>
          </p:cNvPr>
          <p:cNvGrpSpPr/>
          <p:nvPr/>
        </p:nvGrpSpPr>
        <p:grpSpPr>
          <a:xfrm>
            <a:off x="430932" y="233487"/>
            <a:ext cx="1670802" cy="1362743"/>
            <a:chOff x="430932" y="233487"/>
            <a:chExt cx="1670802" cy="1362743"/>
          </a:xfrm>
        </p:grpSpPr>
        <p:pic>
          <p:nvPicPr>
            <p:cNvPr id="1032" name="Picture 8" descr="梅の花のイラスト">
              <a:extLst>
                <a:ext uri="{FF2B5EF4-FFF2-40B4-BE49-F238E27FC236}">
                  <a16:creationId xmlns:a16="http://schemas.microsoft.com/office/drawing/2014/main" id="{5128B93B-310E-4E32-B8E4-07E997F5BB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47" b="58888"/>
            <a:stretch/>
          </p:blipFill>
          <p:spPr bwMode="auto">
            <a:xfrm>
              <a:off x="430932" y="233487"/>
              <a:ext cx="1670802" cy="136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997A8ACB-A445-441C-B7BC-B90007BDE484}"/>
                </a:ext>
              </a:extLst>
            </p:cNvPr>
            <p:cNvSpPr/>
            <p:nvPr/>
          </p:nvSpPr>
          <p:spPr>
            <a:xfrm>
              <a:off x="574948" y="665535"/>
              <a:ext cx="108012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F1791FB-EA7C-43DE-92BE-B478A86AA89A}"/>
                </a:ext>
              </a:extLst>
            </p:cNvPr>
            <p:cNvSpPr txBox="1"/>
            <p:nvPr/>
          </p:nvSpPr>
          <p:spPr>
            <a:xfrm>
              <a:off x="646956" y="665535"/>
              <a:ext cx="936105" cy="646331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１月</a:t>
              </a:r>
            </a:p>
          </p:txBody>
        </p:sp>
      </p:grpSp>
      <p:pic>
        <p:nvPicPr>
          <p:cNvPr id="1034" name="Picture 10" descr="門松のイラスト">
            <a:extLst>
              <a:ext uri="{FF2B5EF4-FFF2-40B4-BE49-F238E27FC236}">
                <a16:creationId xmlns:a16="http://schemas.microsoft.com/office/drawing/2014/main" id="{A2945E59-2A0D-474D-BC19-511462FB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96" y="449511"/>
            <a:ext cx="648072" cy="8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縁起物のイラストマーク（鏡餅）">
            <a:extLst>
              <a:ext uri="{FF2B5EF4-FFF2-40B4-BE49-F238E27FC236}">
                <a16:creationId xmlns:a16="http://schemas.microsoft.com/office/drawing/2014/main" id="{FF522FF8-9029-401D-A42F-2F96E686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52" y="809551"/>
            <a:ext cx="786383" cy="7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縁起物のイラストマーク（ダルマ）">
            <a:extLst>
              <a:ext uri="{FF2B5EF4-FFF2-40B4-BE49-F238E27FC236}">
                <a16:creationId xmlns:a16="http://schemas.microsoft.com/office/drawing/2014/main" id="{F37478E8-B084-4749-9905-279DA4DF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24" y="59352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08C736-40A5-4CF4-BB5F-AD8DE07AE241}"/>
              </a:ext>
            </a:extLst>
          </p:cNvPr>
          <p:cNvSpPr txBox="1"/>
          <p:nvPr/>
        </p:nvSpPr>
        <p:spPr>
          <a:xfrm>
            <a:off x="502940" y="1745655"/>
            <a:ext cx="5472608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あけまして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おめでとうございます。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冬休みはどのように過ごされたでしょうか。各家庭でおせち料理や、お雑煮などお正月料理をたくさん食べられたことと思います。お正月休み明け、早寝・早起き・バランスの良い食事で体調を整え、今年も元気に過ごしていきましょう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CA5B7D-6A5E-46E8-BF63-A5F73E0A5FA3}"/>
              </a:ext>
            </a:extLst>
          </p:cNvPr>
          <p:cNvSpPr txBox="1"/>
          <p:nvPr/>
        </p:nvSpPr>
        <p:spPr>
          <a:xfrm>
            <a:off x="7055668" y="52151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七草がゆを食べよう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CC5E321-B313-484D-945B-259324CC9444}"/>
              </a:ext>
            </a:extLst>
          </p:cNvPr>
          <p:cNvSpPr txBox="1"/>
          <p:nvPr/>
        </p:nvSpPr>
        <p:spPr>
          <a:xfrm>
            <a:off x="7127676" y="1025575"/>
            <a:ext cx="5472608" cy="170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七草がゆは、人日の節句（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月７日）の朝に食べられる日本の行事食で、一年の無病息災を願って食べます。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日は、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年のうちで最初の</a:t>
            </a:r>
            <a:r>
              <a:rPr lang="ja-JP" altLang="en-US" sz="12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節句であり、「人日」とは「人を大切にする」という意味を持ちます。</a:t>
            </a:r>
            <a:endParaRPr lang="en-US" altLang="ja-JP" sz="1200" b="0" i="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七草がゆを食べると、お正月のごちそうやお酒で弱った胃を休めたり、不足しがちなビタミンを補給することができます。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C94B2E7-ED49-4D10-A254-924C51D0C538}"/>
              </a:ext>
            </a:extLst>
          </p:cNvPr>
          <p:cNvGrpSpPr/>
          <p:nvPr/>
        </p:nvGrpSpPr>
        <p:grpSpPr>
          <a:xfrm>
            <a:off x="7559724" y="2681759"/>
            <a:ext cx="4619320" cy="3705200"/>
            <a:chOff x="7559724" y="2321719"/>
            <a:chExt cx="4619320" cy="370520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17F0915-F7E7-4541-B1DF-D1FE29340001}"/>
                </a:ext>
              </a:extLst>
            </p:cNvPr>
            <p:cNvSpPr txBox="1"/>
            <p:nvPr/>
          </p:nvSpPr>
          <p:spPr>
            <a:xfrm>
              <a:off x="8639844" y="2321719"/>
              <a:ext cx="244827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春の七草の紹介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300EB1E6-519D-47AA-A9F4-0E5A0F457F3E}"/>
                </a:ext>
              </a:extLst>
            </p:cNvPr>
            <p:cNvGrpSpPr/>
            <p:nvPr/>
          </p:nvGrpSpPr>
          <p:grpSpPr>
            <a:xfrm>
              <a:off x="7559724" y="3113807"/>
              <a:ext cx="936104" cy="1213103"/>
              <a:chOff x="7271692" y="3185815"/>
              <a:chExt cx="936104" cy="1213103"/>
            </a:xfrm>
          </p:grpSpPr>
          <p:pic>
            <p:nvPicPr>
              <p:cNvPr id="1042" name="Picture 18" descr="七草のイラスト「せり・芹」">
                <a:extLst>
                  <a:ext uri="{FF2B5EF4-FFF2-40B4-BE49-F238E27FC236}">
                    <a16:creationId xmlns:a16="http://schemas.microsoft.com/office/drawing/2014/main" id="{858EC0C2-2648-4A2D-9415-DAE96B1563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1692" y="3185815"/>
                <a:ext cx="828406" cy="968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CC1D19C-AC20-4276-BD5C-7C37765E3DFA}"/>
                  </a:ext>
                </a:extLst>
              </p:cNvPr>
              <p:cNvSpPr txBox="1"/>
              <p:nvPr/>
            </p:nvSpPr>
            <p:spPr>
              <a:xfrm>
                <a:off x="7415708" y="4121919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せり</a:t>
                </a: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F0C3353E-494F-4850-ABC1-08594C7BE06E}"/>
                </a:ext>
              </a:extLst>
            </p:cNvPr>
            <p:cNvGrpSpPr/>
            <p:nvPr/>
          </p:nvGrpSpPr>
          <p:grpSpPr>
            <a:xfrm>
              <a:off x="8711852" y="2969791"/>
              <a:ext cx="903932" cy="1141095"/>
              <a:chOff x="8207796" y="3041799"/>
              <a:chExt cx="903932" cy="1141095"/>
            </a:xfrm>
          </p:grpSpPr>
          <p:pic>
            <p:nvPicPr>
              <p:cNvPr id="1044" name="Picture 20" descr="七草のイラスト「なずな・薺」">
                <a:extLst>
                  <a:ext uri="{FF2B5EF4-FFF2-40B4-BE49-F238E27FC236}">
                    <a16:creationId xmlns:a16="http://schemas.microsoft.com/office/drawing/2014/main" id="{94566A8E-7C70-457A-AF3A-E86BAA3D9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1812" y="3041799"/>
                <a:ext cx="759916" cy="891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14EFEA1-A150-4D8E-9EDC-21099DE1C13C}"/>
                  </a:ext>
                </a:extLst>
              </p:cNvPr>
              <p:cNvSpPr txBox="1"/>
              <p:nvPr/>
            </p:nvSpPr>
            <p:spPr>
              <a:xfrm>
                <a:off x="8207796" y="3905895"/>
                <a:ext cx="787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なずな</a:t>
                </a: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16C54A2-D470-4021-B6FB-4ABB7F62750D}"/>
                </a:ext>
              </a:extLst>
            </p:cNvPr>
            <p:cNvGrpSpPr/>
            <p:nvPr/>
          </p:nvGrpSpPr>
          <p:grpSpPr>
            <a:xfrm>
              <a:off x="9935988" y="2897783"/>
              <a:ext cx="899169" cy="1285111"/>
              <a:chOff x="9935988" y="3041799"/>
              <a:chExt cx="899169" cy="1285111"/>
            </a:xfrm>
          </p:grpSpPr>
          <p:pic>
            <p:nvPicPr>
              <p:cNvPr id="1046" name="Picture 22" descr="七草のイラスト「ごぎょう・御形」">
                <a:extLst>
                  <a:ext uri="{FF2B5EF4-FFF2-40B4-BE49-F238E27FC236}">
                    <a16:creationId xmlns:a16="http://schemas.microsoft.com/office/drawing/2014/main" id="{08757513-2493-4BFD-85FE-94D4F518A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7996" y="3041799"/>
                <a:ext cx="827161" cy="973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706A0A9-38DE-45DE-8E3D-37796A851EA7}"/>
                  </a:ext>
                </a:extLst>
              </p:cNvPr>
              <p:cNvSpPr txBox="1"/>
              <p:nvPr/>
            </p:nvSpPr>
            <p:spPr>
              <a:xfrm>
                <a:off x="9935988" y="4049911"/>
                <a:ext cx="8028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ごぎょう</a:t>
                </a: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1DA4D81-0C46-4661-A094-D77600ED5547}"/>
                </a:ext>
              </a:extLst>
            </p:cNvPr>
            <p:cNvGrpSpPr/>
            <p:nvPr/>
          </p:nvGrpSpPr>
          <p:grpSpPr>
            <a:xfrm>
              <a:off x="11160124" y="2969791"/>
              <a:ext cx="1018920" cy="1285111"/>
              <a:chOff x="11160124" y="3113807"/>
              <a:chExt cx="1018920" cy="1285111"/>
            </a:xfrm>
          </p:grpSpPr>
          <p:pic>
            <p:nvPicPr>
              <p:cNvPr id="1048" name="Picture 24" descr="七草のイラスト「はこべら・繁縷」">
                <a:extLst>
                  <a:ext uri="{FF2B5EF4-FFF2-40B4-BE49-F238E27FC236}">
                    <a16:creationId xmlns:a16="http://schemas.microsoft.com/office/drawing/2014/main" id="{4EF11280-815E-4692-835B-1864D124E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0124" y="3113807"/>
                <a:ext cx="880119" cy="1047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8F6B93C-0485-4E21-A1E0-9CD184826494}"/>
                  </a:ext>
                </a:extLst>
              </p:cNvPr>
              <p:cNvSpPr txBox="1"/>
              <p:nvPr/>
            </p:nvSpPr>
            <p:spPr>
              <a:xfrm>
                <a:off x="11376148" y="4121919"/>
                <a:ext cx="8028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はこべら</a:t>
                </a: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BC76EC-FD0C-488C-B692-F2B5C8F5C01F}"/>
                </a:ext>
              </a:extLst>
            </p:cNvPr>
            <p:cNvGrpSpPr/>
            <p:nvPr/>
          </p:nvGrpSpPr>
          <p:grpSpPr>
            <a:xfrm>
              <a:off x="8063780" y="4409951"/>
              <a:ext cx="1080120" cy="1213103"/>
              <a:chOff x="7991772" y="4481959"/>
              <a:chExt cx="1080120" cy="1213103"/>
            </a:xfrm>
          </p:grpSpPr>
          <p:pic>
            <p:nvPicPr>
              <p:cNvPr id="1050" name="Picture 26" descr="七草のイラスト「ほとけのざ・仏の座」">
                <a:extLst>
                  <a:ext uri="{FF2B5EF4-FFF2-40B4-BE49-F238E27FC236}">
                    <a16:creationId xmlns:a16="http://schemas.microsoft.com/office/drawing/2014/main" id="{3E725DB7-99EF-4D84-88D3-EB1F91C139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1772" y="4481959"/>
                <a:ext cx="968351" cy="961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21D0C8C-F123-4527-B702-126C1744A5E9}"/>
                  </a:ext>
                </a:extLst>
              </p:cNvPr>
              <p:cNvSpPr txBox="1"/>
              <p:nvPr/>
            </p:nvSpPr>
            <p:spPr>
              <a:xfrm>
                <a:off x="7991772" y="5418063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ほとけのざ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01425B2B-A13B-4F71-8764-0D35D2A76862}"/>
                </a:ext>
              </a:extLst>
            </p:cNvPr>
            <p:cNvGrpSpPr/>
            <p:nvPr/>
          </p:nvGrpSpPr>
          <p:grpSpPr>
            <a:xfrm>
              <a:off x="8999884" y="4409951"/>
              <a:ext cx="1238509" cy="1437611"/>
              <a:chOff x="8999884" y="4689499"/>
              <a:chExt cx="1238509" cy="1437611"/>
            </a:xfrm>
          </p:grpSpPr>
          <p:pic>
            <p:nvPicPr>
              <p:cNvPr id="1052" name="Picture 28" descr="七草のイラスト「すずな・菘」">
                <a:extLst>
                  <a:ext uri="{FF2B5EF4-FFF2-40B4-BE49-F238E27FC236}">
                    <a16:creationId xmlns:a16="http://schemas.microsoft.com/office/drawing/2014/main" id="{BD32956D-399D-43C4-A3DE-94645D2221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5908" y="4689499"/>
                <a:ext cx="1022485" cy="1185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037BA11-916E-4B62-BD44-0F6E0A04772A}"/>
                  </a:ext>
                </a:extLst>
              </p:cNvPr>
              <p:cNvSpPr txBox="1"/>
              <p:nvPr/>
            </p:nvSpPr>
            <p:spPr>
              <a:xfrm>
                <a:off x="8999884" y="5850111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すずな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2FC1144-7475-46E3-B1E7-A0E4B2D4DB9C}"/>
                </a:ext>
              </a:extLst>
            </p:cNvPr>
            <p:cNvGrpSpPr/>
            <p:nvPr/>
          </p:nvGrpSpPr>
          <p:grpSpPr>
            <a:xfrm>
              <a:off x="10368036" y="4265935"/>
              <a:ext cx="1800200" cy="1760984"/>
              <a:chOff x="10368036" y="4265935"/>
              <a:chExt cx="1800200" cy="1760984"/>
            </a:xfrm>
          </p:grpSpPr>
          <p:pic>
            <p:nvPicPr>
              <p:cNvPr id="1054" name="Picture 30" descr="七草のイラスト「すずしろ・蘿蔔」">
                <a:extLst>
                  <a:ext uri="{FF2B5EF4-FFF2-40B4-BE49-F238E27FC236}">
                    <a16:creationId xmlns:a16="http://schemas.microsoft.com/office/drawing/2014/main" id="{9159E50E-96D6-44E3-AC59-90B5EDA81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036" y="4265935"/>
                <a:ext cx="1461617" cy="1760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620E1D6-2643-440C-9813-525C79E80029}"/>
                  </a:ext>
                </a:extLst>
              </p:cNvPr>
              <p:cNvSpPr txBox="1"/>
              <p:nvPr/>
            </p:nvSpPr>
            <p:spPr>
              <a:xfrm>
                <a:off x="10728076" y="5634087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すずしろ（大根）</a:t>
                </a: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AD68DE-73C4-4B5A-96EA-CFE8E74D44BA}"/>
              </a:ext>
            </a:extLst>
          </p:cNvPr>
          <p:cNvSpPr txBox="1"/>
          <p:nvPr/>
        </p:nvSpPr>
        <p:spPr>
          <a:xfrm>
            <a:off x="1871092" y="3257823"/>
            <a:ext cx="2736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鏡もちを飾ろう</a:t>
            </a:r>
          </a:p>
        </p:txBody>
      </p:sp>
      <p:pic>
        <p:nvPicPr>
          <p:cNvPr id="1026" name="Picture 2" descr="鏡開き・鏡割りのイラスト">
            <a:extLst>
              <a:ext uri="{FF2B5EF4-FFF2-40B4-BE49-F238E27FC236}">
                <a16:creationId xmlns:a16="http://schemas.microsoft.com/office/drawing/2014/main" id="{FCD33033-3458-47FF-BFA3-CD61AF1B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12" y="4697413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694EE4F7-53DD-4244-B8C8-133CF748B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7" b="-9555"/>
          <a:stretch/>
        </p:blipFill>
        <p:spPr bwMode="auto">
          <a:xfrm>
            <a:off x="286916" y="1529631"/>
            <a:ext cx="6048732" cy="1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0563037-7DDF-47BD-BF3D-021283E97F5A}"/>
              </a:ext>
            </a:extLst>
          </p:cNvPr>
          <p:cNvSpPr txBox="1"/>
          <p:nvPr/>
        </p:nvSpPr>
        <p:spPr>
          <a:xfrm>
            <a:off x="574948" y="3843782"/>
            <a:ext cx="5544616" cy="170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鏡もちは年神様へのお供え。おもちを丸くするのは、魂をかたどるためであり、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鏡は魂を象徴する神器です。大みそかに飾って、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日の鏡開きにはお餅を切らずに木づちなどで割り、ぜんざいやおしるこを作って食べる習慣があります。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小豆は食物繊維が多く、体を温める働きもある、体に優しい食材。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丸もち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個は茶碗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杯分のごはんに相当しますので、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食べすぎには注意しましょう。</a:t>
            </a:r>
          </a:p>
        </p:txBody>
      </p:sp>
      <p:pic>
        <p:nvPicPr>
          <p:cNvPr id="50" name="Picture 12" descr="鏡餅のイラスト（二段・飾りあり）">
            <a:extLst>
              <a:ext uri="{FF2B5EF4-FFF2-40B4-BE49-F238E27FC236}">
                <a16:creationId xmlns:a16="http://schemas.microsoft.com/office/drawing/2014/main" id="{40B43889-2B15-4DA0-9C22-BD694383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20" y="2969791"/>
            <a:ext cx="936104" cy="9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お餅のイラスト">
            <a:extLst>
              <a:ext uri="{FF2B5EF4-FFF2-40B4-BE49-F238E27FC236}">
                <a16:creationId xmlns:a16="http://schemas.microsoft.com/office/drawing/2014/main" id="{03A2C407-CE58-46C9-BBCA-DEA9BB47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719">
            <a:off x="502940" y="6354167"/>
            <a:ext cx="569462" cy="6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お餅を食べる人のイラスト（男性）">
            <a:extLst>
              <a:ext uri="{FF2B5EF4-FFF2-40B4-BE49-F238E27FC236}">
                <a16:creationId xmlns:a16="http://schemas.microsoft.com/office/drawing/2014/main" id="{D5C92E3C-1760-4885-80DA-114BE224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48" y="11188446"/>
            <a:ext cx="1149232" cy="11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おしるこのイラスト">
            <a:extLst>
              <a:ext uri="{FF2B5EF4-FFF2-40B4-BE49-F238E27FC236}">
                <a16:creationId xmlns:a16="http://schemas.microsoft.com/office/drawing/2014/main" id="{58EFCB7C-E06B-4DF3-A89D-C09D083F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44" y="7722319"/>
            <a:ext cx="1008112" cy="11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C1F0D24B-8566-47BD-BBC7-E4C499196011}"/>
              </a:ext>
            </a:extLst>
          </p:cNvPr>
          <p:cNvGrpSpPr/>
          <p:nvPr/>
        </p:nvGrpSpPr>
        <p:grpSpPr>
          <a:xfrm>
            <a:off x="934988" y="5922119"/>
            <a:ext cx="4721949" cy="441134"/>
            <a:chOff x="862980" y="5850111"/>
            <a:chExt cx="4721949" cy="441134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A126FE76-6F9F-42C3-91A2-7599DCA950A4}"/>
                </a:ext>
              </a:extLst>
            </p:cNvPr>
            <p:cNvSpPr txBox="1"/>
            <p:nvPr/>
          </p:nvSpPr>
          <p:spPr>
            <a:xfrm>
              <a:off x="1006996" y="5922119"/>
              <a:ext cx="4515499" cy="3691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おもちをのどに詰まらせないように！</a:t>
              </a:r>
            </a:p>
          </p:txBody>
        </p:sp>
        <p:pic>
          <p:nvPicPr>
            <p:cNvPr id="36" name="Picture 22" descr="注意のマーク">
              <a:extLst>
                <a:ext uri="{FF2B5EF4-FFF2-40B4-BE49-F238E27FC236}">
                  <a16:creationId xmlns:a16="http://schemas.microsoft.com/office/drawing/2014/main" id="{B8DF5F64-2B1D-48E0-A4AC-6AB4AD269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80" y="5850111"/>
              <a:ext cx="473477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2" descr="注意のマーク">
              <a:extLst>
                <a:ext uri="{FF2B5EF4-FFF2-40B4-BE49-F238E27FC236}">
                  <a16:creationId xmlns:a16="http://schemas.microsoft.com/office/drawing/2014/main" id="{1A8B2E20-E65C-449B-A1AD-2CF3B185F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452" y="5850111"/>
              <a:ext cx="473477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70E7DF6-2867-4746-90E6-F8629D96B299}"/>
              </a:ext>
            </a:extLst>
          </p:cNvPr>
          <p:cNvSpPr txBox="1"/>
          <p:nvPr/>
        </p:nvSpPr>
        <p:spPr>
          <a:xfrm>
            <a:off x="1006996" y="6498183"/>
            <a:ext cx="4824536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おもちを食べる機会が多い季節。おもちを喉に詰まらせる窒息事故には気をつけたいものです。窒息事故は、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歳以下の幼児と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歳以上の高齢者で多く発生しています。おもちを一口で食べやすいサイズにしておく、食べる前に水分で口の中や喉をうるおしておくなど対策を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して、美味しく安全に食べましょう。</a:t>
            </a:r>
          </a:p>
        </p:txBody>
      </p:sp>
      <p:pic>
        <p:nvPicPr>
          <p:cNvPr id="45" name="Picture 24" descr="頭にお餅を乗せた虎のイラスト（寅年）">
            <a:extLst>
              <a:ext uri="{FF2B5EF4-FFF2-40B4-BE49-F238E27FC236}">
                <a16:creationId xmlns:a16="http://schemas.microsoft.com/office/drawing/2014/main" id="{335F6CEC-A760-4A8D-AA5A-004524F1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96" y="7650311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縁起物のイラストマーク（松）">
            <a:extLst>
              <a:ext uri="{FF2B5EF4-FFF2-40B4-BE49-F238E27FC236}">
                <a16:creationId xmlns:a16="http://schemas.microsoft.com/office/drawing/2014/main" id="{F4955F43-B37A-4D93-AC2F-4806CAAE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72" y="3257823"/>
            <a:ext cx="521022" cy="5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縁起物のイラストマーク（竹（笹））">
            <a:extLst>
              <a:ext uri="{FF2B5EF4-FFF2-40B4-BE49-F238E27FC236}">
                <a16:creationId xmlns:a16="http://schemas.microsoft.com/office/drawing/2014/main" id="{BE2124D6-A856-4B90-9EB1-5048F506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6" y="3257823"/>
            <a:ext cx="520452" cy="5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縁起物のイラストマーク（梅）">
            <a:extLst>
              <a:ext uri="{FF2B5EF4-FFF2-40B4-BE49-F238E27FC236}">
                <a16:creationId xmlns:a16="http://schemas.microsoft.com/office/drawing/2014/main" id="{946206C1-B3A5-4D16-9ABA-7209A225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00" y="3257823"/>
            <a:ext cx="520451" cy="5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EA08BC60-03C8-4932-8163-ADB28E8BB8DA}"/>
              </a:ext>
            </a:extLst>
          </p:cNvPr>
          <p:cNvGrpSpPr/>
          <p:nvPr/>
        </p:nvGrpSpPr>
        <p:grpSpPr>
          <a:xfrm>
            <a:off x="7199684" y="161479"/>
            <a:ext cx="5217448" cy="463814"/>
            <a:chOff x="7343700" y="881559"/>
            <a:chExt cx="5217448" cy="463814"/>
          </a:xfrm>
        </p:grpSpPr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765E1993-7881-4FAA-BC20-67B33213D0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79" b="-14203"/>
            <a:stretch/>
          </p:blipFill>
          <p:spPr bwMode="auto">
            <a:xfrm>
              <a:off x="7343700" y="881559"/>
              <a:ext cx="1145703" cy="4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0">
              <a:extLst>
                <a:ext uri="{FF2B5EF4-FFF2-40B4-BE49-F238E27FC236}">
                  <a16:creationId xmlns:a16="http://schemas.microsoft.com/office/drawing/2014/main" id="{EE7720F2-46E6-4262-8A0F-AB6585C73F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79" b="-14203"/>
            <a:stretch/>
          </p:blipFill>
          <p:spPr bwMode="auto">
            <a:xfrm>
              <a:off x="8567836" y="881559"/>
              <a:ext cx="1145703" cy="4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>
              <a:extLst>
                <a:ext uri="{FF2B5EF4-FFF2-40B4-BE49-F238E27FC236}">
                  <a16:creationId xmlns:a16="http://schemas.microsoft.com/office/drawing/2014/main" id="{73EBD567-28EA-41D1-BF0B-ED2C89E3D0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79" b="-14203"/>
            <a:stretch/>
          </p:blipFill>
          <p:spPr bwMode="auto">
            <a:xfrm>
              <a:off x="9791972" y="881559"/>
              <a:ext cx="1145703" cy="4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0">
              <a:extLst>
                <a:ext uri="{FF2B5EF4-FFF2-40B4-BE49-F238E27FC236}">
                  <a16:creationId xmlns:a16="http://schemas.microsoft.com/office/drawing/2014/main" id="{DDF65D2C-29F6-470A-9005-3F18219DA9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8" t="-1" r="83779" b="5014"/>
            <a:stretch/>
          </p:blipFill>
          <p:spPr bwMode="auto">
            <a:xfrm>
              <a:off x="12168236" y="881559"/>
              <a:ext cx="392912" cy="38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">
              <a:extLst>
                <a:ext uri="{FF2B5EF4-FFF2-40B4-BE49-F238E27FC236}">
                  <a16:creationId xmlns:a16="http://schemas.microsoft.com/office/drawing/2014/main" id="{275EAC7A-07CF-4C19-90CB-C732AF60C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79" b="-14203"/>
            <a:stretch/>
          </p:blipFill>
          <p:spPr bwMode="auto">
            <a:xfrm>
              <a:off x="11016108" y="881559"/>
              <a:ext cx="1145703" cy="4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D1D06AD-C601-4F7B-B2C9-1F1FDEB911E0}"/>
              </a:ext>
            </a:extLst>
          </p:cNvPr>
          <p:cNvSpPr txBox="1"/>
          <p:nvPr/>
        </p:nvSpPr>
        <p:spPr>
          <a:xfrm>
            <a:off x="7199684" y="6570191"/>
            <a:ext cx="4536504" cy="207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七草の効能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せり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鉄分が多く、造血作用をもつ。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なずな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熱を下げる、利尿作用。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ごぎょう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咳を沈めたり、痰を切る作用。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はこべら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胃の炎症を抑える。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ほとけのざ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整腸作用、高血圧予防。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すずな、すずしろ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消化を助ける。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A23B358-E435-46DF-9E48-D3D35184E4A1}"/>
              </a:ext>
            </a:extLst>
          </p:cNvPr>
          <p:cNvGrpSpPr/>
          <p:nvPr/>
        </p:nvGrpSpPr>
        <p:grpSpPr>
          <a:xfrm>
            <a:off x="9863980" y="6714207"/>
            <a:ext cx="2951213" cy="1991910"/>
            <a:chOff x="10224020" y="7218263"/>
            <a:chExt cx="2951213" cy="1991910"/>
          </a:xfrm>
        </p:grpSpPr>
        <p:pic>
          <p:nvPicPr>
            <p:cNvPr id="69" name="Picture 32" descr="七草粥のイラスト">
              <a:extLst>
                <a:ext uri="{FF2B5EF4-FFF2-40B4-BE49-F238E27FC236}">
                  <a16:creationId xmlns:a16="http://schemas.microsoft.com/office/drawing/2014/main" id="{0EDB9ADD-8A8F-4DEF-96E5-E5B699785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1097" y="7938343"/>
              <a:ext cx="1224136" cy="1271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DA945FA-C10B-4C70-A25C-488693CDE2C4}"/>
                </a:ext>
              </a:extLst>
            </p:cNvPr>
            <p:cNvSpPr txBox="1"/>
            <p:nvPr/>
          </p:nvSpPr>
          <p:spPr>
            <a:xfrm>
              <a:off x="10224020" y="7218263"/>
              <a:ext cx="235310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幼稚園では、</a:t>
              </a:r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日に</a:t>
              </a:r>
              <a:endPara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七草を使用した</a:t>
              </a:r>
              <a:endPara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メニューを食べます。</a:t>
              </a:r>
              <a:endPara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＊</a:t>
              </a:r>
              <a:r>
                <a:rPr kumimoji="1" lang="en-US" altLang="ja-JP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</a:t>
              </a:r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種類すべて入っている</a:t>
              </a:r>
              <a:endPara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わけではありませんので</a:t>
              </a:r>
              <a:endPara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ご了承ください。</a:t>
              </a:r>
              <a:endPara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9" name="左大かっこ 48">
            <a:extLst>
              <a:ext uri="{FF2B5EF4-FFF2-40B4-BE49-F238E27FC236}">
                <a16:creationId xmlns:a16="http://schemas.microsoft.com/office/drawing/2014/main" id="{B9F7204F-3AD8-4630-88D3-B48DB52BE2E3}"/>
              </a:ext>
            </a:extLst>
          </p:cNvPr>
          <p:cNvSpPr/>
          <p:nvPr/>
        </p:nvSpPr>
        <p:spPr>
          <a:xfrm>
            <a:off x="6983660" y="6930231"/>
            <a:ext cx="360040" cy="1728192"/>
          </a:xfrm>
          <a:prstGeom prst="leftBracket">
            <a:avLst>
              <a:gd name="adj" fmla="val 230325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6F9170FE-006B-493D-8E58-22B186CDF252}"/>
              </a:ext>
            </a:extLst>
          </p:cNvPr>
          <p:cNvGrpSpPr/>
          <p:nvPr/>
        </p:nvGrpSpPr>
        <p:grpSpPr>
          <a:xfrm>
            <a:off x="7415708" y="8730431"/>
            <a:ext cx="5217448" cy="521519"/>
            <a:chOff x="7343700" y="852186"/>
            <a:chExt cx="5217448" cy="521519"/>
          </a:xfrm>
        </p:grpSpPr>
        <p:pic>
          <p:nvPicPr>
            <p:cNvPr id="80" name="Picture 10">
              <a:extLst>
                <a:ext uri="{FF2B5EF4-FFF2-40B4-BE49-F238E27FC236}">
                  <a16:creationId xmlns:a16="http://schemas.microsoft.com/office/drawing/2014/main" id="{10F8BDAD-1AE6-4DA7-9335-E9CC8ADDBB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79" b="-14203"/>
            <a:stretch/>
          </p:blipFill>
          <p:spPr bwMode="auto">
            <a:xfrm>
              <a:off x="7343700" y="881559"/>
              <a:ext cx="1145703" cy="4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0">
              <a:extLst>
                <a:ext uri="{FF2B5EF4-FFF2-40B4-BE49-F238E27FC236}">
                  <a16:creationId xmlns:a16="http://schemas.microsoft.com/office/drawing/2014/main" id="{9513059B-4838-4C86-A175-1B88F45C7A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79" b="-14203"/>
            <a:stretch/>
          </p:blipFill>
          <p:spPr bwMode="auto">
            <a:xfrm>
              <a:off x="8567836" y="881559"/>
              <a:ext cx="1145703" cy="4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0">
              <a:extLst>
                <a:ext uri="{FF2B5EF4-FFF2-40B4-BE49-F238E27FC236}">
                  <a16:creationId xmlns:a16="http://schemas.microsoft.com/office/drawing/2014/main" id="{4F1A708C-59B8-473F-AD62-3BED5D789D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79" b="-14203"/>
            <a:stretch/>
          </p:blipFill>
          <p:spPr bwMode="auto">
            <a:xfrm>
              <a:off x="9791972" y="881559"/>
              <a:ext cx="1145703" cy="4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0">
              <a:extLst>
                <a:ext uri="{FF2B5EF4-FFF2-40B4-BE49-F238E27FC236}">
                  <a16:creationId xmlns:a16="http://schemas.microsoft.com/office/drawing/2014/main" id="{05E68061-30D2-4975-9192-E04BDDB295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8" t="-1" r="83779" b="5014"/>
            <a:stretch/>
          </p:blipFill>
          <p:spPr bwMode="auto">
            <a:xfrm>
              <a:off x="12168236" y="852186"/>
              <a:ext cx="392912" cy="38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0">
              <a:extLst>
                <a:ext uri="{FF2B5EF4-FFF2-40B4-BE49-F238E27FC236}">
                  <a16:creationId xmlns:a16="http://schemas.microsoft.com/office/drawing/2014/main" id="{C7916CD1-B03C-4709-B3C8-04B59E7192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79" b="-14203"/>
            <a:stretch/>
          </p:blipFill>
          <p:spPr bwMode="auto">
            <a:xfrm>
              <a:off x="11016108" y="909891"/>
              <a:ext cx="1145703" cy="46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5" name="Picture 10">
            <a:extLst>
              <a:ext uri="{FF2B5EF4-FFF2-40B4-BE49-F238E27FC236}">
                <a16:creationId xmlns:a16="http://schemas.microsoft.com/office/drawing/2014/main" id="{4C33EDC3-A26C-473D-BC36-63AB0AA9E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-1" r="83779" b="5014"/>
          <a:stretch/>
        </p:blipFill>
        <p:spPr bwMode="auto">
          <a:xfrm>
            <a:off x="6983660" y="8730431"/>
            <a:ext cx="392912" cy="38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6906EB50-B52E-4592-993F-FA5503FD6C3A}"/>
              </a:ext>
            </a:extLst>
          </p:cNvPr>
          <p:cNvSpPr/>
          <p:nvPr/>
        </p:nvSpPr>
        <p:spPr>
          <a:xfrm>
            <a:off x="10224020" y="6642199"/>
            <a:ext cx="1656184" cy="1368152"/>
          </a:xfrm>
          <a:prstGeom prst="wedgeRoundRectCallout">
            <a:avLst>
              <a:gd name="adj1" fmla="val 42300"/>
              <a:gd name="adj2" fmla="val 68656"/>
              <a:gd name="adj3" fmla="val 16667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86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10EF57-1284-4BB5-A0DC-26615FE350C0}"/>
              </a:ext>
            </a:extLst>
          </p:cNvPr>
          <p:cNvSpPr txBox="1"/>
          <p:nvPr/>
        </p:nvSpPr>
        <p:spPr>
          <a:xfrm>
            <a:off x="502940" y="16147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１月　よていこんだてひょう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4E7E549-C7D1-4810-A2B8-650587D2A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67460"/>
              </p:ext>
            </p:extLst>
          </p:nvPr>
        </p:nvGraphicFramePr>
        <p:xfrm>
          <a:off x="110697" y="665535"/>
          <a:ext cx="12924859" cy="8274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356">
                  <a:extLst>
                    <a:ext uri="{9D8B030D-6E8A-4147-A177-3AD203B41FA5}">
                      <a16:colId xmlns:a16="http://schemas.microsoft.com/office/drawing/2014/main" val="4067752834"/>
                    </a:ext>
                  </a:extLst>
                </a:gridCol>
                <a:gridCol w="314568">
                  <a:extLst>
                    <a:ext uri="{9D8B030D-6E8A-4147-A177-3AD203B41FA5}">
                      <a16:colId xmlns:a16="http://schemas.microsoft.com/office/drawing/2014/main" val="2282219936"/>
                    </a:ext>
                  </a:extLst>
                </a:gridCol>
                <a:gridCol w="2325615">
                  <a:extLst>
                    <a:ext uri="{9D8B030D-6E8A-4147-A177-3AD203B41FA5}">
                      <a16:colId xmlns:a16="http://schemas.microsoft.com/office/drawing/2014/main" val="2228903241"/>
                    </a:ext>
                  </a:extLst>
                </a:gridCol>
                <a:gridCol w="547084">
                  <a:extLst>
                    <a:ext uri="{9D8B030D-6E8A-4147-A177-3AD203B41FA5}">
                      <a16:colId xmlns:a16="http://schemas.microsoft.com/office/drawing/2014/main" val="3592698309"/>
                    </a:ext>
                  </a:extLst>
                </a:gridCol>
                <a:gridCol w="728693">
                  <a:extLst>
                    <a:ext uri="{9D8B030D-6E8A-4147-A177-3AD203B41FA5}">
                      <a16:colId xmlns:a16="http://schemas.microsoft.com/office/drawing/2014/main" val="3397875734"/>
                    </a:ext>
                  </a:extLst>
                </a:gridCol>
                <a:gridCol w="2257108">
                  <a:extLst>
                    <a:ext uri="{9D8B030D-6E8A-4147-A177-3AD203B41FA5}">
                      <a16:colId xmlns:a16="http://schemas.microsoft.com/office/drawing/2014/main" val="7777928"/>
                    </a:ext>
                  </a:extLst>
                </a:gridCol>
                <a:gridCol w="2008568">
                  <a:extLst>
                    <a:ext uri="{9D8B030D-6E8A-4147-A177-3AD203B41FA5}">
                      <a16:colId xmlns:a16="http://schemas.microsoft.com/office/drawing/2014/main" val="3027179430"/>
                    </a:ext>
                  </a:extLst>
                </a:gridCol>
                <a:gridCol w="2782495">
                  <a:extLst>
                    <a:ext uri="{9D8B030D-6E8A-4147-A177-3AD203B41FA5}">
                      <a16:colId xmlns:a16="http://schemas.microsoft.com/office/drawing/2014/main" val="2870692839"/>
                    </a:ext>
                  </a:extLst>
                </a:gridCol>
                <a:gridCol w="1544372">
                  <a:extLst>
                    <a:ext uri="{9D8B030D-6E8A-4147-A177-3AD203B41FA5}">
                      <a16:colId xmlns:a16="http://schemas.microsoft.com/office/drawing/2014/main" val="1186567310"/>
                    </a:ext>
                  </a:extLst>
                </a:gridCol>
              </a:tblGrid>
              <a:tr h="490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曜日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こんだて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おやつ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あかのしょくひん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（からだをおおきくする）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きいろのしょくひん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（エネルギーになる）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みどりのしょくひん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（びょうきをふせぐ）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ちょうみりょう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283035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</a:t>
                      </a:r>
                      <a:endParaRPr kumimoji="1" lang="en-US" altLang="ja-JP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ななくさあんかけごはん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くろまめに　　いちご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ほし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たべよ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とりミンチ　たまご　かつおぶし　こんぶ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くろまめ　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ざらめ　　かたくりこ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ざらめ　　サラダあぶら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ななくさ　　だいこん　　かぶ　　はくさい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こまつな　　にんじん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いちご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　しょうゆ　さけ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みりん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さけ　みりん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021536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さんしょくごはん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わかめスープ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ロアンヌ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バニラ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ぶたミンチ　　たまご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わかめ　　かつおぶし　　こんぶ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サラダあぶら　　ざらめ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ごまあぶら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にんじん　　しょうが　　ほししいたけ　グリンピース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だいこん　　たまねぎ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　さけ　　みりん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　さけ　　みりん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06837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くりのはいったおせきはん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けん</a:t>
                      </a:r>
                      <a:r>
                        <a:rPr kumimoji="1" lang="ja-JP" altLang="en-US" sz="105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ちんじる　　ミニゼリー</a:t>
                      </a:r>
                      <a:endParaRPr kumimoji="1" lang="en-US" altLang="ja-JP" sz="1050" b="1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おにぎりせんべい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（ぎんしゃり）</a:t>
                      </a:r>
                      <a:endParaRPr kumimoji="1" lang="en-US" altLang="ja-JP" sz="7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あずき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とりこま　　かつおぶし　　こんぶ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もちごめ　むきぐり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ざらめ　　くろごま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サラダあぶら　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だいこん　　にんじん　　ねぎ　　はくさい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さけ　みりん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</a:t>
                      </a:r>
                    </a:p>
                  </a:txBody>
                  <a:tcP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4870207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endParaRPr kumimoji="1" lang="en-US" altLang="ja-JP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マーボーどうふどん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キャベツとちくわのゆかりあえ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しろい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ふうせん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とうふ　　あかみそ　　ぶたミンチ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ちくわ　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ざらめ　　ごまあぶら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かたくりこ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kumimoji="1" lang="ja-JP" altLang="en-US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にんじん　　たまねぎ　　ほししいたけ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キャベツ　　ゆかりのもと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さけ　　みりん　　しお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トウバンジャン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32166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火</a:t>
                      </a:r>
                      <a:endParaRPr kumimoji="1" lang="en-US" altLang="ja-JP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なめし　　　おさつスティック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にくだんごのすぶたふう　　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しるこ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サンド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にくだんご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ざらめ　　かたくりこ　　ごまあぶら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おさつスティック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なめしのもと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にんじん　　たけのこ　　ピーマン　　たまねぎ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ほししいたけ　　キャベツ　　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ケチャップ　しお　こしょう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こめす　しょうゆ　さけ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みりん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179424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１９</a:t>
                      </a:r>
                      <a:endParaRPr kumimoji="1" lang="en-US" altLang="ja-JP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ミネストローネスープ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ジャーマンポテト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バターコッペ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ビスコ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ウインナー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ベーコン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バターコッペ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じゃがいも　　オリーブオイル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kumimoji="1" lang="ja-JP" altLang="en-US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たまねぎ　　キャベツ　　にんじん　　グリンピース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しめじ　　ホールトマト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たまねぎ　　かんそうパセリ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ケチャップ　ソース　ワイン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コンソメ　　しお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コンソメ　しお　こしょう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90626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２０</a:t>
                      </a:r>
                      <a:endParaRPr kumimoji="1" lang="en-US" altLang="ja-JP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わかめごはん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かんとうに　　りんご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わかめのもと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ちくわ　　はんぺん　うずらたまご　こんぶ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かつおぶし　　とりこま　　ぎゅうにゅう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こんにゃく　　ざらめ　サラダあぶら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だいこん　　にんじん　　キャベツ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りんご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　さけ　　みりん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774285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あじごはん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とんじる　　バナナ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いなかのおかき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とりこま　　あぶらあげ　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とうふ　　にぼし　　ぶたばら　　あかみそ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ざらめ　　サラダあぶら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きりぼしだいこん　にんじん　ほししいたけ　ごぼう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たまねぎ　　だいこん　　こまつな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バナナ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　さけ　　みりん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09941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ひじきごはん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しろみそしる　　ミニゼリー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きく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サブレ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ひじき　　ぶたもも　　あぶらあげ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かつおぶし　　とうふ　　わかめ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サラダあぶら　　ざらめ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にんじん　　ごぼう　　ほししいたけ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こまつな　　キャベツ　　たまねぎ　　えのき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さけ　みりん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しろみそ　さけ　みりん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72648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はくさいのクリームに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えだまめ　　りんご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バターコッペ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まがり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せんべい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ウインナー　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バターコッペ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バター　　じゃがいも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たまねぎ　　はくさい　　にんじん　　しめじ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えだまめ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りんご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　　コンソメ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0022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たまねぎカレーライス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だいこんのあまずづけ　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なまクリームヨーグルト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きなこ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もち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とりこま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ヨーグルト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じゃがいも　　サラダあぶら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ざらめ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たまねぎ　　にんじん　　ホールトマト　　はくさい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だいこん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ケチャップ　ワイン　ソース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カレールウ　　しお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　こめす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77009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とうもろこしごはん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にくだんごとほうれんそうのスープ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バナナ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ホーム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パイ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とりミンチ　　とうふ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バター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ぱんこ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コーン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ほうれんそう　　キャベツ　　にんじん　　たまねぎ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バナナ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　　コンソメ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534651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ごもくあんかけラーメン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しろみさかなフライ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ワッフル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サブレ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とりこま　　かつおぶし　　こんぶ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かまぼこ　　しろみさかなフライ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なまちゅうかめん　　かたくりこ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ごまあぶら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ほししいたけ　　にんじん　　たまねぎ　　もやし　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チンゲンサイ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　さけ　　みりん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21418"/>
                  </a:ext>
                </a:extLst>
              </a:tr>
              <a:tr h="541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きのこおこわ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わふうかきたまスープ　ミニゼリー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ヤクルト</a:t>
                      </a:r>
                      <a:endParaRPr kumimoji="1" lang="en-US" altLang="ja-JP" sz="105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あじ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しらべ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ぶたこま　　あぶらあげ　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たまご　　かつおぶし　　こんぶ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ぎゅうにゅう　　ヤクルト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こめ　　もちごめ　　サラダあぶら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ざらめ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しめじ　　まいたけ　　エリンギ　　ほししいたけ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にんじん　　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もやし　　ねぎ　　だいこん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しょうゆ　　さけ　　みりん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しお</a:t>
                      </a:r>
                      <a:r>
                        <a:rPr kumimoji="1" lang="en-US" altLang="ja-JP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　　　　　　　　　しょうゆ　　みりん　　さけ　　しお</a:t>
                      </a:r>
                      <a:endParaRPr kumimoji="1" lang="en-US" altLang="ja-JP" sz="9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27060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508811-E16F-4FA9-A2C5-950C951082F3}"/>
              </a:ext>
            </a:extLst>
          </p:cNvPr>
          <p:cNvSpPr txBox="1"/>
          <p:nvPr/>
        </p:nvSpPr>
        <p:spPr>
          <a:xfrm>
            <a:off x="5399484" y="233487"/>
            <a:ext cx="69847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月平均の栄養価　エネルギー　５３９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kcal 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蛋白質　１８．９ｇ　　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Ca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２８６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mg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食塩相当量　２．０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EA06DA-D9E8-4F94-98FA-C8160D40ACBB}"/>
              </a:ext>
            </a:extLst>
          </p:cNvPr>
          <p:cNvSpPr txBox="1"/>
          <p:nvPr/>
        </p:nvSpPr>
        <p:spPr>
          <a:xfrm>
            <a:off x="11879088" y="0"/>
            <a:ext cx="12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令和３年度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菫幼稚園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FADD6D-4AB1-4968-888A-CC53BE3A5E75}"/>
              </a:ext>
            </a:extLst>
          </p:cNvPr>
          <p:cNvSpPr txBox="1"/>
          <p:nvPr/>
        </p:nvSpPr>
        <p:spPr>
          <a:xfrm>
            <a:off x="10368036" y="9021118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〇都合により献立を変更する場合もあります。</a:t>
            </a:r>
          </a:p>
        </p:txBody>
      </p:sp>
      <p:pic>
        <p:nvPicPr>
          <p:cNvPr id="9" name="Picture 16" descr="縁起物のイラストマーク（ダルマ）">
            <a:extLst>
              <a:ext uri="{FF2B5EF4-FFF2-40B4-BE49-F238E27FC236}">
                <a16:creationId xmlns:a16="http://schemas.microsoft.com/office/drawing/2014/main" id="{C9D1D585-74BC-41B6-B3BC-69EADC58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0" y="7200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門松のイラスト">
            <a:extLst>
              <a:ext uri="{FF2B5EF4-FFF2-40B4-BE49-F238E27FC236}">
                <a16:creationId xmlns:a16="http://schemas.microsoft.com/office/drawing/2014/main" id="{8942D4C4-A1B5-4DDD-864B-8BFA3F860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08" y="0"/>
            <a:ext cx="522926" cy="6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縁起物のイラストマーク（梅）">
            <a:extLst>
              <a:ext uri="{FF2B5EF4-FFF2-40B4-BE49-F238E27FC236}">
                <a16:creationId xmlns:a16="http://schemas.microsoft.com/office/drawing/2014/main" id="{1F11875C-AEDA-4CFF-A2A8-B4E434F7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64" y="161479"/>
            <a:ext cx="376435" cy="3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縁起物のイラストマーク（松）">
            <a:extLst>
              <a:ext uri="{FF2B5EF4-FFF2-40B4-BE49-F238E27FC236}">
                <a16:creationId xmlns:a16="http://schemas.microsoft.com/office/drawing/2014/main" id="{4EE00BF0-34BF-48DB-9993-4F593E66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12" y="16147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4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6854</TotalTime>
  <Words>1113</Words>
  <Application>Microsoft Office PowerPoint</Application>
  <PresentationFormat>ユーザー設定</PresentationFormat>
  <Paragraphs>279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17nn016@st.nuas.ac.jp</dc:creator>
  <cp:lastModifiedBy>17nn016@st.nuas.ac.jp</cp:lastModifiedBy>
  <cp:revision>427</cp:revision>
  <cp:lastPrinted>2021-12-20T06:37:44Z</cp:lastPrinted>
  <dcterms:created xsi:type="dcterms:W3CDTF">2021-04-29T01:17:14Z</dcterms:created>
  <dcterms:modified xsi:type="dcterms:W3CDTF">2022-01-05T00:13:00Z</dcterms:modified>
</cp:coreProperties>
</file>