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sldIdLst>
    <p:sldId id="259" r:id="rId2"/>
    <p:sldId id="258" r:id="rId3"/>
  </p:sldIdLst>
  <p:sldSz cx="13103225" cy="9251950"/>
  <p:notesSz cx="6888163" cy="10020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59" userDrawn="1">
          <p15:clr>
            <a:srgbClr val="A4A3A4"/>
          </p15:clr>
        </p15:guide>
        <p15:guide id="2" pos="412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66"/>
    <a:srgbClr val="FFFF99"/>
    <a:srgbClr val="ED7D31"/>
    <a:srgbClr val="99FF33"/>
    <a:srgbClr val="00CC99"/>
    <a:srgbClr val="FF99CC"/>
    <a:srgbClr val="FFCC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p:scale>
          <a:sx n="60" d="100"/>
          <a:sy n="60" d="100"/>
        </p:scale>
        <p:origin x="966" y="-114"/>
      </p:cViewPr>
      <p:guideLst>
        <p:guide orient="horz" pos="2959"/>
        <p:guide pos="412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0"/>
            <a:ext cx="2985621" cy="501576"/>
          </a:xfrm>
          <a:prstGeom prst="rect">
            <a:avLst/>
          </a:prstGeom>
        </p:spPr>
        <p:txBody>
          <a:bodyPr vert="horz" lIns="92395" tIns="46198" rIns="92395" bIns="46198" rtlCol="0"/>
          <a:lstStyle>
            <a:lvl1pPr algn="l">
              <a:defRPr sz="1200"/>
            </a:lvl1pPr>
          </a:lstStyle>
          <a:p>
            <a:endParaRPr kumimoji="1" lang="ja-JP" altLang="en-US"/>
          </a:p>
        </p:txBody>
      </p:sp>
      <p:sp>
        <p:nvSpPr>
          <p:cNvPr id="3" name="日付プレースホルダー 2"/>
          <p:cNvSpPr>
            <a:spLocks noGrp="1"/>
          </p:cNvSpPr>
          <p:nvPr>
            <p:ph type="dt" idx="1"/>
          </p:nvPr>
        </p:nvSpPr>
        <p:spPr>
          <a:xfrm>
            <a:off x="3900939" y="0"/>
            <a:ext cx="2985621" cy="501576"/>
          </a:xfrm>
          <a:prstGeom prst="rect">
            <a:avLst/>
          </a:prstGeom>
        </p:spPr>
        <p:txBody>
          <a:bodyPr vert="horz" lIns="92395" tIns="46198" rIns="92395" bIns="46198" rtlCol="0"/>
          <a:lstStyle>
            <a:lvl1pPr algn="r">
              <a:defRPr sz="1200"/>
            </a:lvl1pPr>
          </a:lstStyle>
          <a:p>
            <a:fld id="{F736C797-38F8-4B14-9CA1-54705F60F745}" type="datetimeFigureOut">
              <a:rPr kumimoji="1" lang="ja-JP" altLang="en-US" smtClean="0"/>
              <a:t>2022/1/27</a:t>
            </a:fld>
            <a:endParaRPr kumimoji="1" lang="ja-JP" altLang="en-US"/>
          </a:p>
        </p:txBody>
      </p:sp>
      <p:sp>
        <p:nvSpPr>
          <p:cNvPr id="4" name="スライド イメージ プレースホルダー 3"/>
          <p:cNvSpPr>
            <a:spLocks noGrp="1" noRot="1" noChangeAspect="1"/>
          </p:cNvSpPr>
          <p:nvPr>
            <p:ph type="sldImg" idx="2"/>
          </p:nvPr>
        </p:nvSpPr>
        <p:spPr>
          <a:xfrm>
            <a:off x="1049338" y="1252538"/>
            <a:ext cx="4789487" cy="3381375"/>
          </a:xfrm>
          <a:prstGeom prst="rect">
            <a:avLst/>
          </a:prstGeom>
          <a:noFill/>
          <a:ln w="12700">
            <a:solidFill>
              <a:prstClr val="black"/>
            </a:solidFill>
          </a:ln>
        </p:spPr>
        <p:txBody>
          <a:bodyPr vert="horz" lIns="92395" tIns="46198" rIns="92395" bIns="46198" rtlCol="0" anchor="ctr"/>
          <a:lstStyle/>
          <a:p>
            <a:endParaRPr lang="ja-JP" altLang="en-US"/>
          </a:p>
        </p:txBody>
      </p:sp>
      <p:sp>
        <p:nvSpPr>
          <p:cNvPr id="5" name="ノート プレースホルダー 4"/>
          <p:cNvSpPr>
            <a:spLocks noGrp="1"/>
          </p:cNvSpPr>
          <p:nvPr>
            <p:ph type="body" sz="quarter" idx="3"/>
          </p:nvPr>
        </p:nvSpPr>
        <p:spPr>
          <a:xfrm>
            <a:off x="688495" y="4821860"/>
            <a:ext cx="5511174" cy="3945303"/>
          </a:xfrm>
          <a:prstGeom prst="rect">
            <a:avLst/>
          </a:prstGeom>
        </p:spPr>
        <p:txBody>
          <a:bodyPr vert="horz" lIns="92395" tIns="46198" rIns="92395" bIns="4619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4" y="9518724"/>
            <a:ext cx="2985621" cy="501576"/>
          </a:xfrm>
          <a:prstGeom prst="rect">
            <a:avLst/>
          </a:prstGeom>
        </p:spPr>
        <p:txBody>
          <a:bodyPr vert="horz" lIns="92395" tIns="46198" rIns="92395" bIns="4619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900939" y="9518724"/>
            <a:ext cx="2985621" cy="501576"/>
          </a:xfrm>
          <a:prstGeom prst="rect">
            <a:avLst/>
          </a:prstGeom>
        </p:spPr>
        <p:txBody>
          <a:bodyPr vert="horz" lIns="92395" tIns="46198" rIns="92395" bIns="46198" rtlCol="0" anchor="b"/>
          <a:lstStyle>
            <a:lvl1pPr algn="r">
              <a:defRPr sz="1200"/>
            </a:lvl1pPr>
          </a:lstStyle>
          <a:p>
            <a:fld id="{CF7CF6AA-3873-4C44-919D-2118F1835796}" type="slidenum">
              <a:rPr kumimoji="1" lang="ja-JP" altLang="en-US" smtClean="0"/>
              <a:t>‹#›</a:t>
            </a:fld>
            <a:endParaRPr kumimoji="1" lang="ja-JP" altLang="en-US"/>
          </a:p>
        </p:txBody>
      </p:sp>
    </p:spTree>
    <p:extLst>
      <p:ext uri="{BB962C8B-B14F-4D97-AF65-F5344CB8AC3E}">
        <p14:creationId xmlns:p14="http://schemas.microsoft.com/office/powerpoint/2010/main" val="124868344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82742" y="1514151"/>
            <a:ext cx="11137741" cy="3221049"/>
          </a:xfrm>
        </p:spPr>
        <p:txBody>
          <a:bodyPr anchor="b"/>
          <a:lstStyle>
            <a:lvl1pPr algn="ctr">
              <a:defRPr sz="8095"/>
            </a:lvl1pPr>
          </a:lstStyle>
          <a:p>
            <a:r>
              <a:rPr lang="ja-JP" altLang="en-US"/>
              <a:t>マスター タイトルの書式設定</a:t>
            </a:r>
            <a:endParaRPr lang="en-US" dirty="0"/>
          </a:p>
        </p:txBody>
      </p:sp>
      <p:sp>
        <p:nvSpPr>
          <p:cNvPr id="3" name="Subtitle 2"/>
          <p:cNvSpPr>
            <a:spLocks noGrp="1"/>
          </p:cNvSpPr>
          <p:nvPr>
            <p:ph type="subTitle" idx="1"/>
          </p:nvPr>
        </p:nvSpPr>
        <p:spPr>
          <a:xfrm>
            <a:off x="1637903" y="4859416"/>
            <a:ext cx="9827419" cy="2233746"/>
          </a:xfrm>
        </p:spPr>
        <p:txBody>
          <a:bodyPr/>
          <a:lstStyle>
            <a:lvl1pPr marL="0" indent="0" algn="ctr">
              <a:buNone/>
              <a:defRPr sz="3238"/>
            </a:lvl1pPr>
            <a:lvl2pPr marL="616809" indent="0" algn="ctr">
              <a:buNone/>
              <a:defRPr sz="2698"/>
            </a:lvl2pPr>
            <a:lvl3pPr marL="1233617" indent="0" algn="ctr">
              <a:buNone/>
              <a:defRPr sz="2428"/>
            </a:lvl3pPr>
            <a:lvl4pPr marL="1850426" indent="0" algn="ctr">
              <a:buNone/>
              <a:defRPr sz="2159"/>
            </a:lvl4pPr>
            <a:lvl5pPr marL="2467234" indent="0" algn="ctr">
              <a:buNone/>
              <a:defRPr sz="2159"/>
            </a:lvl5pPr>
            <a:lvl6pPr marL="3084043" indent="0" algn="ctr">
              <a:buNone/>
              <a:defRPr sz="2159"/>
            </a:lvl6pPr>
            <a:lvl7pPr marL="3700851" indent="0" algn="ctr">
              <a:buNone/>
              <a:defRPr sz="2159"/>
            </a:lvl7pPr>
            <a:lvl8pPr marL="4317660" indent="0" algn="ctr">
              <a:buNone/>
              <a:defRPr sz="2159"/>
            </a:lvl8pPr>
            <a:lvl9pPr marL="4934468" indent="0" algn="ctr">
              <a:buNone/>
              <a:defRPr sz="2159"/>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5B75023-6ADA-4D0D-A1FF-20EF10AFA16C}" type="datetimeFigureOut">
              <a:rPr kumimoji="1" lang="ja-JP" altLang="en-US" smtClean="0"/>
              <a:t>2022/1/27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EB6567D-1081-4BF3-81F3-51DF5E4AEAE6}" type="slidenum">
              <a:rPr kumimoji="1" lang="ja-JP" altLang="en-US" smtClean="0"/>
              <a:t>‹#›</a:t>
            </a:fld>
            <a:endParaRPr kumimoji="1" lang="ja-JP" altLang="en-US"/>
          </a:p>
        </p:txBody>
      </p:sp>
    </p:spTree>
    <p:extLst>
      <p:ext uri="{BB962C8B-B14F-4D97-AF65-F5344CB8AC3E}">
        <p14:creationId xmlns:p14="http://schemas.microsoft.com/office/powerpoint/2010/main" val="1576874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5B75023-6ADA-4D0D-A1FF-20EF10AFA16C}" type="datetimeFigureOut">
              <a:rPr kumimoji="1" lang="ja-JP" altLang="en-US" smtClean="0"/>
              <a:t>2022/1/27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EB6567D-1081-4BF3-81F3-51DF5E4AEAE6}" type="slidenum">
              <a:rPr kumimoji="1" lang="ja-JP" altLang="en-US" smtClean="0"/>
              <a:t>‹#›</a:t>
            </a:fld>
            <a:endParaRPr kumimoji="1" lang="ja-JP" altLang="en-US"/>
          </a:p>
        </p:txBody>
      </p:sp>
    </p:spTree>
    <p:extLst>
      <p:ext uri="{BB962C8B-B14F-4D97-AF65-F5344CB8AC3E}">
        <p14:creationId xmlns:p14="http://schemas.microsoft.com/office/powerpoint/2010/main" val="1846654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6996" y="492581"/>
            <a:ext cx="2825383" cy="784060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900848" y="492581"/>
            <a:ext cx="8312358" cy="78406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5B75023-6ADA-4D0D-A1FF-20EF10AFA16C}" type="datetimeFigureOut">
              <a:rPr kumimoji="1" lang="ja-JP" altLang="en-US" smtClean="0"/>
              <a:t>2022/1/27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EB6567D-1081-4BF3-81F3-51DF5E4AEAE6}" type="slidenum">
              <a:rPr kumimoji="1" lang="ja-JP" altLang="en-US" smtClean="0"/>
              <a:t>‹#›</a:t>
            </a:fld>
            <a:endParaRPr kumimoji="1" lang="ja-JP" altLang="en-US"/>
          </a:p>
        </p:txBody>
      </p:sp>
    </p:spTree>
    <p:extLst>
      <p:ext uri="{BB962C8B-B14F-4D97-AF65-F5344CB8AC3E}">
        <p14:creationId xmlns:p14="http://schemas.microsoft.com/office/powerpoint/2010/main" val="2675449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5B75023-6ADA-4D0D-A1FF-20EF10AFA16C}" type="datetimeFigureOut">
              <a:rPr kumimoji="1" lang="ja-JP" altLang="en-US" smtClean="0"/>
              <a:t>2022/1/27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EB6567D-1081-4BF3-81F3-51DF5E4AEAE6}" type="slidenum">
              <a:rPr kumimoji="1" lang="ja-JP" altLang="en-US" smtClean="0"/>
              <a:t>‹#›</a:t>
            </a:fld>
            <a:endParaRPr kumimoji="1" lang="ja-JP" altLang="en-US"/>
          </a:p>
        </p:txBody>
      </p:sp>
    </p:spTree>
    <p:extLst>
      <p:ext uri="{BB962C8B-B14F-4D97-AF65-F5344CB8AC3E}">
        <p14:creationId xmlns:p14="http://schemas.microsoft.com/office/powerpoint/2010/main" val="1120027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94023" y="2306565"/>
            <a:ext cx="11301532" cy="3848554"/>
          </a:xfrm>
        </p:spPr>
        <p:txBody>
          <a:bodyPr anchor="b"/>
          <a:lstStyle>
            <a:lvl1pPr>
              <a:defRPr sz="8095"/>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94023" y="6191528"/>
            <a:ext cx="11301532" cy="2023863"/>
          </a:xfrm>
        </p:spPr>
        <p:txBody>
          <a:bodyPr/>
          <a:lstStyle>
            <a:lvl1pPr marL="0" indent="0">
              <a:buNone/>
              <a:defRPr sz="3238">
                <a:solidFill>
                  <a:schemeClr val="tx1"/>
                </a:solidFill>
              </a:defRPr>
            </a:lvl1pPr>
            <a:lvl2pPr marL="616809" indent="0">
              <a:buNone/>
              <a:defRPr sz="2698">
                <a:solidFill>
                  <a:schemeClr val="tx1">
                    <a:tint val="75000"/>
                  </a:schemeClr>
                </a:solidFill>
              </a:defRPr>
            </a:lvl2pPr>
            <a:lvl3pPr marL="1233617" indent="0">
              <a:buNone/>
              <a:defRPr sz="2428">
                <a:solidFill>
                  <a:schemeClr val="tx1">
                    <a:tint val="75000"/>
                  </a:schemeClr>
                </a:solidFill>
              </a:defRPr>
            </a:lvl3pPr>
            <a:lvl4pPr marL="1850426" indent="0">
              <a:buNone/>
              <a:defRPr sz="2159">
                <a:solidFill>
                  <a:schemeClr val="tx1">
                    <a:tint val="75000"/>
                  </a:schemeClr>
                </a:solidFill>
              </a:defRPr>
            </a:lvl4pPr>
            <a:lvl5pPr marL="2467234" indent="0">
              <a:buNone/>
              <a:defRPr sz="2159">
                <a:solidFill>
                  <a:schemeClr val="tx1">
                    <a:tint val="75000"/>
                  </a:schemeClr>
                </a:solidFill>
              </a:defRPr>
            </a:lvl5pPr>
            <a:lvl6pPr marL="3084043" indent="0">
              <a:buNone/>
              <a:defRPr sz="2159">
                <a:solidFill>
                  <a:schemeClr val="tx1">
                    <a:tint val="75000"/>
                  </a:schemeClr>
                </a:solidFill>
              </a:defRPr>
            </a:lvl6pPr>
            <a:lvl7pPr marL="3700851" indent="0">
              <a:buNone/>
              <a:defRPr sz="2159">
                <a:solidFill>
                  <a:schemeClr val="tx1">
                    <a:tint val="75000"/>
                  </a:schemeClr>
                </a:solidFill>
              </a:defRPr>
            </a:lvl7pPr>
            <a:lvl8pPr marL="4317660" indent="0">
              <a:buNone/>
              <a:defRPr sz="2159">
                <a:solidFill>
                  <a:schemeClr val="tx1">
                    <a:tint val="75000"/>
                  </a:schemeClr>
                </a:solidFill>
              </a:defRPr>
            </a:lvl8pPr>
            <a:lvl9pPr marL="4934468" indent="0">
              <a:buNone/>
              <a:defRPr sz="2159">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5B75023-6ADA-4D0D-A1FF-20EF10AFA16C}" type="datetimeFigureOut">
              <a:rPr kumimoji="1" lang="ja-JP" altLang="en-US" smtClean="0"/>
              <a:t>2022/1/27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EB6567D-1081-4BF3-81F3-51DF5E4AEAE6}" type="slidenum">
              <a:rPr kumimoji="1" lang="ja-JP" altLang="en-US" smtClean="0"/>
              <a:t>‹#›</a:t>
            </a:fld>
            <a:endParaRPr kumimoji="1" lang="ja-JP" altLang="en-US"/>
          </a:p>
        </p:txBody>
      </p:sp>
    </p:spTree>
    <p:extLst>
      <p:ext uri="{BB962C8B-B14F-4D97-AF65-F5344CB8AC3E}">
        <p14:creationId xmlns:p14="http://schemas.microsoft.com/office/powerpoint/2010/main" val="3575661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900847" y="2462903"/>
            <a:ext cx="5568871" cy="587027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633507" y="2462903"/>
            <a:ext cx="5568871" cy="587027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5B75023-6ADA-4D0D-A1FF-20EF10AFA16C}" type="datetimeFigureOut">
              <a:rPr kumimoji="1" lang="ja-JP" altLang="en-US" smtClean="0"/>
              <a:t>2022/1/27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EB6567D-1081-4BF3-81F3-51DF5E4AEAE6}" type="slidenum">
              <a:rPr kumimoji="1" lang="ja-JP" altLang="en-US" smtClean="0"/>
              <a:t>‹#›</a:t>
            </a:fld>
            <a:endParaRPr kumimoji="1" lang="ja-JP" altLang="en-US"/>
          </a:p>
        </p:txBody>
      </p:sp>
    </p:spTree>
    <p:extLst>
      <p:ext uri="{BB962C8B-B14F-4D97-AF65-F5344CB8AC3E}">
        <p14:creationId xmlns:p14="http://schemas.microsoft.com/office/powerpoint/2010/main" val="4140174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902553" y="492583"/>
            <a:ext cx="11301532" cy="178828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902555" y="2268014"/>
            <a:ext cx="5543277" cy="1111518"/>
          </a:xfrm>
        </p:spPr>
        <p:txBody>
          <a:bodyPr anchor="b"/>
          <a:lstStyle>
            <a:lvl1pPr marL="0" indent="0">
              <a:buNone/>
              <a:defRPr sz="3238" b="1"/>
            </a:lvl1pPr>
            <a:lvl2pPr marL="616809" indent="0">
              <a:buNone/>
              <a:defRPr sz="2698" b="1"/>
            </a:lvl2pPr>
            <a:lvl3pPr marL="1233617" indent="0">
              <a:buNone/>
              <a:defRPr sz="2428" b="1"/>
            </a:lvl3pPr>
            <a:lvl4pPr marL="1850426" indent="0">
              <a:buNone/>
              <a:defRPr sz="2159" b="1"/>
            </a:lvl4pPr>
            <a:lvl5pPr marL="2467234" indent="0">
              <a:buNone/>
              <a:defRPr sz="2159" b="1"/>
            </a:lvl5pPr>
            <a:lvl6pPr marL="3084043" indent="0">
              <a:buNone/>
              <a:defRPr sz="2159" b="1"/>
            </a:lvl6pPr>
            <a:lvl7pPr marL="3700851" indent="0">
              <a:buNone/>
              <a:defRPr sz="2159" b="1"/>
            </a:lvl7pPr>
            <a:lvl8pPr marL="4317660" indent="0">
              <a:buNone/>
              <a:defRPr sz="2159" b="1"/>
            </a:lvl8pPr>
            <a:lvl9pPr marL="4934468" indent="0">
              <a:buNone/>
              <a:defRPr sz="2159" b="1"/>
            </a:lvl9pPr>
          </a:lstStyle>
          <a:p>
            <a:pPr lvl="0"/>
            <a:r>
              <a:rPr lang="ja-JP" altLang="en-US"/>
              <a:t>マスター テキストの書式設定</a:t>
            </a:r>
          </a:p>
        </p:txBody>
      </p:sp>
      <p:sp>
        <p:nvSpPr>
          <p:cNvPr id="4" name="Content Placeholder 3"/>
          <p:cNvSpPr>
            <a:spLocks noGrp="1"/>
          </p:cNvSpPr>
          <p:nvPr>
            <p:ph sz="half" idx="2"/>
          </p:nvPr>
        </p:nvSpPr>
        <p:spPr>
          <a:xfrm>
            <a:off x="902555" y="3379532"/>
            <a:ext cx="5543277" cy="497078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633509" y="2268014"/>
            <a:ext cx="5570577" cy="1111518"/>
          </a:xfrm>
        </p:spPr>
        <p:txBody>
          <a:bodyPr anchor="b"/>
          <a:lstStyle>
            <a:lvl1pPr marL="0" indent="0">
              <a:buNone/>
              <a:defRPr sz="3238" b="1"/>
            </a:lvl1pPr>
            <a:lvl2pPr marL="616809" indent="0">
              <a:buNone/>
              <a:defRPr sz="2698" b="1"/>
            </a:lvl2pPr>
            <a:lvl3pPr marL="1233617" indent="0">
              <a:buNone/>
              <a:defRPr sz="2428" b="1"/>
            </a:lvl3pPr>
            <a:lvl4pPr marL="1850426" indent="0">
              <a:buNone/>
              <a:defRPr sz="2159" b="1"/>
            </a:lvl4pPr>
            <a:lvl5pPr marL="2467234" indent="0">
              <a:buNone/>
              <a:defRPr sz="2159" b="1"/>
            </a:lvl5pPr>
            <a:lvl6pPr marL="3084043" indent="0">
              <a:buNone/>
              <a:defRPr sz="2159" b="1"/>
            </a:lvl6pPr>
            <a:lvl7pPr marL="3700851" indent="0">
              <a:buNone/>
              <a:defRPr sz="2159" b="1"/>
            </a:lvl7pPr>
            <a:lvl8pPr marL="4317660" indent="0">
              <a:buNone/>
              <a:defRPr sz="2159" b="1"/>
            </a:lvl8pPr>
            <a:lvl9pPr marL="4934468" indent="0">
              <a:buNone/>
              <a:defRPr sz="2159" b="1"/>
            </a:lvl9pPr>
          </a:lstStyle>
          <a:p>
            <a:pPr lvl="0"/>
            <a:r>
              <a:rPr lang="ja-JP" altLang="en-US"/>
              <a:t>マスター テキストの書式設定</a:t>
            </a:r>
          </a:p>
        </p:txBody>
      </p:sp>
      <p:sp>
        <p:nvSpPr>
          <p:cNvPr id="6" name="Content Placeholder 5"/>
          <p:cNvSpPr>
            <a:spLocks noGrp="1"/>
          </p:cNvSpPr>
          <p:nvPr>
            <p:ph sz="quarter" idx="4"/>
          </p:nvPr>
        </p:nvSpPr>
        <p:spPr>
          <a:xfrm>
            <a:off x="6633509" y="3379532"/>
            <a:ext cx="5570577" cy="497078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5B75023-6ADA-4D0D-A1FF-20EF10AFA16C}" type="datetimeFigureOut">
              <a:rPr kumimoji="1" lang="ja-JP" altLang="en-US" smtClean="0"/>
              <a:t>2022/1/27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EB6567D-1081-4BF3-81F3-51DF5E4AEAE6}" type="slidenum">
              <a:rPr kumimoji="1" lang="ja-JP" altLang="en-US" smtClean="0"/>
              <a:t>‹#›</a:t>
            </a:fld>
            <a:endParaRPr kumimoji="1" lang="ja-JP" altLang="en-US"/>
          </a:p>
        </p:txBody>
      </p:sp>
    </p:spTree>
    <p:extLst>
      <p:ext uri="{BB962C8B-B14F-4D97-AF65-F5344CB8AC3E}">
        <p14:creationId xmlns:p14="http://schemas.microsoft.com/office/powerpoint/2010/main" val="58326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5B75023-6ADA-4D0D-A1FF-20EF10AFA16C}" type="datetimeFigureOut">
              <a:rPr kumimoji="1" lang="ja-JP" altLang="en-US" smtClean="0"/>
              <a:t>2022/1/27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EB6567D-1081-4BF3-81F3-51DF5E4AEAE6}" type="slidenum">
              <a:rPr kumimoji="1" lang="ja-JP" altLang="en-US" smtClean="0"/>
              <a:t>‹#›</a:t>
            </a:fld>
            <a:endParaRPr kumimoji="1" lang="ja-JP" altLang="en-US"/>
          </a:p>
        </p:txBody>
      </p:sp>
    </p:spTree>
    <p:extLst>
      <p:ext uri="{BB962C8B-B14F-4D97-AF65-F5344CB8AC3E}">
        <p14:creationId xmlns:p14="http://schemas.microsoft.com/office/powerpoint/2010/main" val="1754002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B75023-6ADA-4D0D-A1FF-20EF10AFA16C}" type="datetimeFigureOut">
              <a:rPr kumimoji="1" lang="ja-JP" altLang="en-US" smtClean="0"/>
              <a:t>2022/1/27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EB6567D-1081-4BF3-81F3-51DF5E4AEAE6}" type="slidenum">
              <a:rPr kumimoji="1" lang="ja-JP" altLang="en-US" smtClean="0"/>
              <a:t>‹#›</a:t>
            </a:fld>
            <a:endParaRPr kumimoji="1" lang="ja-JP" altLang="en-US"/>
          </a:p>
        </p:txBody>
      </p:sp>
    </p:spTree>
    <p:extLst>
      <p:ext uri="{BB962C8B-B14F-4D97-AF65-F5344CB8AC3E}">
        <p14:creationId xmlns:p14="http://schemas.microsoft.com/office/powerpoint/2010/main" val="3467117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902553" y="616797"/>
            <a:ext cx="4226131" cy="2158788"/>
          </a:xfrm>
        </p:spPr>
        <p:txBody>
          <a:bodyPr anchor="b"/>
          <a:lstStyle>
            <a:lvl1pPr>
              <a:defRPr sz="4317"/>
            </a:lvl1pPr>
          </a:lstStyle>
          <a:p>
            <a:r>
              <a:rPr lang="ja-JP" altLang="en-US"/>
              <a:t>マスター タイトルの書式設定</a:t>
            </a:r>
            <a:endParaRPr lang="en-US" dirty="0"/>
          </a:p>
        </p:txBody>
      </p:sp>
      <p:sp>
        <p:nvSpPr>
          <p:cNvPr id="3" name="Content Placeholder 2"/>
          <p:cNvSpPr>
            <a:spLocks noGrp="1"/>
          </p:cNvSpPr>
          <p:nvPr>
            <p:ph idx="1"/>
          </p:nvPr>
        </p:nvSpPr>
        <p:spPr>
          <a:xfrm>
            <a:off x="5570577" y="1332112"/>
            <a:ext cx="6633508" cy="6574881"/>
          </a:xfrm>
        </p:spPr>
        <p:txBody>
          <a:bodyPr/>
          <a:lstStyle>
            <a:lvl1pPr>
              <a:defRPr sz="4317"/>
            </a:lvl1pPr>
            <a:lvl2pPr>
              <a:defRPr sz="3777"/>
            </a:lvl2pPr>
            <a:lvl3pPr>
              <a:defRPr sz="3238"/>
            </a:lvl3pPr>
            <a:lvl4pPr>
              <a:defRPr sz="2698"/>
            </a:lvl4pPr>
            <a:lvl5pPr>
              <a:defRPr sz="2698"/>
            </a:lvl5pPr>
            <a:lvl6pPr>
              <a:defRPr sz="2698"/>
            </a:lvl6pPr>
            <a:lvl7pPr>
              <a:defRPr sz="2698"/>
            </a:lvl7pPr>
            <a:lvl8pPr>
              <a:defRPr sz="2698"/>
            </a:lvl8pPr>
            <a:lvl9pPr>
              <a:defRPr sz="2698"/>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902553" y="2775585"/>
            <a:ext cx="4226131" cy="5142115"/>
          </a:xfrm>
        </p:spPr>
        <p:txBody>
          <a:bodyPr/>
          <a:lstStyle>
            <a:lvl1pPr marL="0" indent="0">
              <a:buNone/>
              <a:defRPr sz="2159"/>
            </a:lvl1pPr>
            <a:lvl2pPr marL="616809" indent="0">
              <a:buNone/>
              <a:defRPr sz="1889"/>
            </a:lvl2pPr>
            <a:lvl3pPr marL="1233617" indent="0">
              <a:buNone/>
              <a:defRPr sz="1619"/>
            </a:lvl3pPr>
            <a:lvl4pPr marL="1850426" indent="0">
              <a:buNone/>
              <a:defRPr sz="1349"/>
            </a:lvl4pPr>
            <a:lvl5pPr marL="2467234" indent="0">
              <a:buNone/>
              <a:defRPr sz="1349"/>
            </a:lvl5pPr>
            <a:lvl6pPr marL="3084043" indent="0">
              <a:buNone/>
              <a:defRPr sz="1349"/>
            </a:lvl6pPr>
            <a:lvl7pPr marL="3700851" indent="0">
              <a:buNone/>
              <a:defRPr sz="1349"/>
            </a:lvl7pPr>
            <a:lvl8pPr marL="4317660" indent="0">
              <a:buNone/>
              <a:defRPr sz="1349"/>
            </a:lvl8pPr>
            <a:lvl9pPr marL="4934468" indent="0">
              <a:buNone/>
              <a:defRPr sz="1349"/>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5B75023-6ADA-4D0D-A1FF-20EF10AFA16C}" type="datetimeFigureOut">
              <a:rPr kumimoji="1" lang="ja-JP" altLang="en-US" smtClean="0"/>
              <a:t>2022/1/27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EB6567D-1081-4BF3-81F3-51DF5E4AEAE6}" type="slidenum">
              <a:rPr kumimoji="1" lang="ja-JP" altLang="en-US" smtClean="0"/>
              <a:t>‹#›</a:t>
            </a:fld>
            <a:endParaRPr kumimoji="1" lang="ja-JP" altLang="en-US"/>
          </a:p>
        </p:txBody>
      </p:sp>
    </p:spTree>
    <p:extLst>
      <p:ext uri="{BB962C8B-B14F-4D97-AF65-F5344CB8AC3E}">
        <p14:creationId xmlns:p14="http://schemas.microsoft.com/office/powerpoint/2010/main" val="1484475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902553" y="616797"/>
            <a:ext cx="4226131" cy="2158788"/>
          </a:xfrm>
        </p:spPr>
        <p:txBody>
          <a:bodyPr anchor="b"/>
          <a:lstStyle>
            <a:lvl1pPr>
              <a:defRPr sz="4317"/>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570577" y="1332112"/>
            <a:ext cx="6633508" cy="6574881"/>
          </a:xfrm>
        </p:spPr>
        <p:txBody>
          <a:bodyPr anchor="t"/>
          <a:lstStyle>
            <a:lvl1pPr marL="0" indent="0">
              <a:buNone/>
              <a:defRPr sz="4317"/>
            </a:lvl1pPr>
            <a:lvl2pPr marL="616809" indent="0">
              <a:buNone/>
              <a:defRPr sz="3777"/>
            </a:lvl2pPr>
            <a:lvl3pPr marL="1233617" indent="0">
              <a:buNone/>
              <a:defRPr sz="3238"/>
            </a:lvl3pPr>
            <a:lvl4pPr marL="1850426" indent="0">
              <a:buNone/>
              <a:defRPr sz="2698"/>
            </a:lvl4pPr>
            <a:lvl5pPr marL="2467234" indent="0">
              <a:buNone/>
              <a:defRPr sz="2698"/>
            </a:lvl5pPr>
            <a:lvl6pPr marL="3084043" indent="0">
              <a:buNone/>
              <a:defRPr sz="2698"/>
            </a:lvl6pPr>
            <a:lvl7pPr marL="3700851" indent="0">
              <a:buNone/>
              <a:defRPr sz="2698"/>
            </a:lvl7pPr>
            <a:lvl8pPr marL="4317660" indent="0">
              <a:buNone/>
              <a:defRPr sz="2698"/>
            </a:lvl8pPr>
            <a:lvl9pPr marL="4934468" indent="0">
              <a:buNone/>
              <a:defRPr sz="2698"/>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902553" y="2775585"/>
            <a:ext cx="4226131" cy="5142115"/>
          </a:xfrm>
        </p:spPr>
        <p:txBody>
          <a:bodyPr/>
          <a:lstStyle>
            <a:lvl1pPr marL="0" indent="0">
              <a:buNone/>
              <a:defRPr sz="2159"/>
            </a:lvl1pPr>
            <a:lvl2pPr marL="616809" indent="0">
              <a:buNone/>
              <a:defRPr sz="1889"/>
            </a:lvl2pPr>
            <a:lvl3pPr marL="1233617" indent="0">
              <a:buNone/>
              <a:defRPr sz="1619"/>
            </a:lvl3pPr>
            <a:lvl4pPr marL="1850426" indent="0">
              <a:buNone/>
              <a:defRPr sz="1349"/>
            </a:lvl4pPr>
            <a:lvl5pPr marL="2467234" indent="0">
              <a:buNone/>
              <a:defRPr sz="1349"/>
            </a:lvl5pPr>
            <a:lvl6pPr marL="3084043" indent="0">
              <a:buNone/>
              <a:defRPr sz="1349"/>
            </a:lvl6pPr>
            <a:lvl7pPr marL="3700851" indent="0">
              <a:buNone/>
              <a:defRPr sz="1349"/>
            </a:lvl7pPr>
            <a:lvl8pPr marL="4317660" indent="0">
              <a:buNone/>
              <a:defRPr sz="1349"/>
            </a:lvl8pPr>
            <a:lvl9pPr marL="4934468" indent="0">
              <a:buNone/>
              <a:defRPr sz="1349"/>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5B75023-6ADA-4D0D-A1FF-20EF10AFA16C}" type="datetimeFigureOut">
              <a:rPr kumimoji="1" lang="ja-JP" altLang="en-US" smtClean="0"/>
              <a:t>2022/1/27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EB6567D-1081-4BF3-81F3-51DF5E4AEAE6}" type="slidenum">
              <a:rPr kumimoji="1" lang="ja-JP" altLang="en-US" smtClean="0"/>
              <a:t>‹#›</a:t>
            </a:fld>
            <a:endParaRPr kumimoji="1" lang="ja-JP" altLang="en-US"/>
          </a:p>
        </p:txBody>
      </p:sp>
    </p:spTree>
    <p:extLst>
      <p:ext uri="{BB962C8B-B14F-4D97-AF65-F5344CB8AC3E}">
        <p14:creationId xmlns:p14="http://schemas.microsoft.com/office/powerpoint/2010/main" val="1869204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0847" y="492583"/>
            <a:ext cx="11301532" cy="178828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900847" y="2462903"/>
            <a:ext cx="11301532" cy="587027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900847" y="8575189"/>
            <a:ext cx="2948226" cy="492581"/>
          </a:xfrm>
          <a:prstGeom prst="rect">
            <a:avLst/>
          </a:prstGeom>
        </p:spPr>
        <p:txBody>
          <a:bodyPr vert="horz" lIns="91440" tIns="45720" rIns="91440" bIns="45720" rtlCol="0" anchor="ctr"/>
          <a:lstStyle>
            <a:lvl1pPr algn="l">
              <a:defRPr sz="1619">
                <a:solidFill>
                  <a:schemeClr val="tx1">
                    <a:tint val="75000"/>
                  </a:schemeClr>
                </a:solidFill>
              </a:defRPr>
            </a:lvl1pPr>
          </a:lstStyle>
          <a:p>
            <a:fld id="{25B75023-6ADA-4D0D-A1FF-20EF10AFA16C}" type="datetimeFigureOut">
              <a:rPr kumimoji="1" lang="ja-JP" altLang="en-US" smtClean="0"/>
              <a:t>2022/1/27</a:t>
            </a:fld>
            <a:endParaRPr kumimoji="1" lang="ja-JP" altLang="en-US"/>
          </a:p>
        </p:txBody>
      </p:sp>
      <p:sp>
        <p:nvSpPr>
          <p:cNvPr id="5" name="Footer Placeholder 4"/>
          <p:cNvSpPr>
            <a:spLocks noGrp="1"/>
          </p:cNvSpPr>
          <p:nvPr>
            <p:ph type="ftr" sz="quarter" idx="3"/>
          </p:nvPr>
        </p:nvSpPr>
        <p:spPr>
          <a:xfrm>
            <a:off x="4340444" y="8575189"/>
            <a:ext cx="4422338" cy="492581"/>
          </a:xfrm>
          <a:prstGeom prst="rect">
            <a:avLst/>
          </a:prstGeom>
        </p:spPr>
        <p:txBody>
          <a:bodyPr vert="horz" lIns="91440" tIns="45720" rIns="91440" bIns="45720" rtlCol="0" anchor="ctr"/>
          <a:lstStyle>
            <a:lvl1pPr algn="ctr">
              <a:defRPr sz="1619">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9254152" y="8575189"/>
            <a:ext cx="2948226" cy="492581"/>
          </a:xfrm>
          <a:prstGeom prst="rect">
            <a:avLst/>
          </a:prstGeom>
        </p:spPr>
        <p:txBody>
          <a:bodyPr vert="horz" lIns="91440" tIns="45720" rIns="91440" bIns="45720" rtlCol="0" anchor="ctr"/>
          <a:lstStyle>
            <a:lvl1pPr algn="r">
              <a:defRPr sz="1619">
                <a:solidFill>
                  <a:schemeClr val="tx1">
                    <a:tint val="75000"/>
                  </a:schemeClr>
                </a:solidFill>
              </a:defRPr>
            </a:lvl1pPr>
          </a:lstStyle>
          <a:p>
            <a:fld id="{6EB6567D-1081-4BF3-81F3-51DF5E4AEAE6}" type="slidenum">
              <a:rPr kumimoji="1" lang="ja-JP" altLang="en-US" smtClean="0"/>
              <a:t>‹#›</a:t>
            </a:fld>
            <a:endParaRPr kumimoji="1" lang="ja-JP" altLang="en-US"/>
          </a:p>
        </p:txBody>
      </p:sp>
    </p:spTree>
    <p:extLst>
      <p:ext uri="{BB962C8B-B14F-4D97-AF65-F5344CB8AC3E}">
        <p14:creationId xmlns:p14="http://schemas.microsoft.com/office/powerpoint/2010/main" val="11049476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233617" rtl="0" eaLnBrk="1" latinLnBrk="0" hangingPunct="1">
        <a:lnSpc>
          <a:spcPct val="90000"/>
        </a:lnSpc>
        <a:spcBef>
          <a:spcPct val="0"/>
        </a:spcBef>
        <a:buNone/>
        <a:defRPr kumimoji="1" sz="5936" kern="1200">
          <a:solidFill>
            <a:schemeClr val="tx1"/>
          </a:solidFill>
          <a:latin typeface="+mj-lt"/>
          <a:ea typeface="+mj-ea"/>
          <a:cs typeface="+mj-cs"/>
        </a:defRPr>
      </a:lvl1pPr>
    </p:titleStyle>
    <p:bodyStyle>
      <a:lvl1pPr marL="308404" indent="-308404" algn="l" defTabSz="1233617" rtl="0" eaLnBrk="1" latinLnBrk="0" hangingPunct="1">
        <a:lnSpc>
          <a:spcPct val="90000"/>
        </a:lnSpc>
        <a:spcBef>
          <a:spcPts val="1349"/>
        </a:spcBef>
        <a:buFont typeface="Arial" panose="020B0604020202020204" pitchFamily="34" charset="0"/>
        <a:buChar char="•"/>
        <a:defRPr kumimoji="1" sz="3777" kern="1200">
          <a:solidFill>
            <a:schemeClr val="tx1"/>
          </a:solidFill>
          <a:latin typeface="+mn-lt"/>
          <a:ea typeface="+mn-ea"/>
          <a:cs typeface="+mn-cs"/>
        </a:defRPr>
      </a:lvl1pPr>
      <a:lvl2pPr marL="925213" indent="-308404" algn="l" defTabSz="1233617" rtl="0" eaLnBrk="1" latinLnBrk="0" hangingPunct="1">
        <a:lnSpc>
          <a:spcPct val="90000"/>
        </a:lnSpc>
        <a:spcBef>
          <a:spcPts val="675"/>
        </a:spcBef>
        <a:buFont typeface="Arial" panose="020B0604020202020204" pitchFamily="34" charset="0"/>
        <a:buChar char="•"/>
        <a:defRPr kumimoji="1" sz="3238" kern="1200">
          <a:solidFill>
            <a:schemeClr val="tx1"/>
          </a:solidFill>
          <a:latin typeface="+mn-lt"/>
          <a:ea typeface="+mn-ea"/>
          <a:cs typeface="+mn-cs"/>
        </a:defRPr>
      </a:lvl2pPr>
      <a:lvl3pPr marL="1542021" indent="-308404" algn="l" defTabSz="1233617" rtl="0" eaLnBrk="1" latinLnBrk="0" hangingPunct="1">
        <a:lnSpc>
          <a:spcPct val="90000"/>
        </a:lnSpc>
        <a:spcBef>
          <a:spcPts val="675"/>
        </a:spcBef>
        <a:buFont typeface="Arial" panose="020B0604020202020204" pitchFamily="34" charset="0"/>
        <a:buChar char="•"/>
        <a:defRPr kumimoji="1" sz="2698" kern="1200">
          <a:solidFill>
            <a:schemeClr val="tx1"/>
          </a:solidFill>
          <a:latin typeface="+mn-lt"/>
          <a:ea typeface="+mn-ea"/>
          <a:cs typeface="+mn-cs"/>
        </a:defRPr>
      </a:lvl3pPr>
      <a:lvl4pPr marL="2158830" indent="-308404" algn="l" defTabSz="1233617" rtl="0" eaLnBrk="1" latinLnBrk="0" hangingPunct="1">
        <a:lnSpc>
          <a:spcPct val="90000"/>
        </a:lnSpc>
        <a:spcBef>
          <a:spcPts val="675"/>
        </a:spcBef>
        <a:buFont typeface="Arial" panose="020B0604020202020204" pitchFamily="34" charset="0"/>
        <a:buChar char="•"/>
        <a:defRPr kumimoji="1" sz="2428" kern="1200">
          <a:solidFill>
            <a:schemeClr val="tx1"/>
          </a:solidFill>
          <a:latin typeface="+mn-lt"/>
          <a:ea typeface="+mn-ea"/>
          <a:cs typeface="+mn-cs"/>
        </a:defRPr>
      </a:lvl4pPr>
      <a:lvl5pPr marL="2775638" indent="-308404" algn="l" defTabSz="1233617" rtl="0" eaLnBrk="1" latinLnBrk="0" hangingPunct="1">
        <a:lnSpc>
          <a:spcPct val="90000"/>
        </a:lnSpc>
        <a:spcBef>
          <a:spcPts val="675"/>
        </a:spcBef>
        <a:buFont typeface="Arial" panose="020B0604020202020204" pitchFamily="34" charset="0"/>
        <a:buChar char="•"/>
        <a:defRPr kumimoji="1" sz="2428" kern="1200">
          <a:solidFill>
            <a:schemeClr val="tx1"/>
          </a:solidFill>
          <a:latin typeface="+mn-lt"/>
          <a:ea typeface="+mn-ea"/>
          <a:cs typeface="+mn-cs"/>
        </a:defRPr>
      </a:lvl5pPr>
      <a:lvl6pPr marL="3392447" indent="-308404" algn="l" defTabSz="1233617" rtl="0" eaLnBrk="1" latinLnBrk="0" hangingPunct="1">
        <a:lnSpc>
          <a:spcPct val="90000"/>
        </a:lnSpc>
        <a:spcBef>
          <a:spcPts val="675"/>
        </a:spcBef>
        <a:buFont typeface="Arial" panose="020B0604020202020204" pitchFamily="34" charset="0"/>
        <a:buChar char="•"/>
        <a:defRPr kumimoji="1" sz="2428" kern="1200">
          <a:solidFill>
            <a:schemeClr val="tx1"/>
          </a:solidFill>
          <a:latin typeface="+mn-lt"/>
          <a:ea typeface="+mn-ea"/>
          <a:cs typeface="+mn-cs"/>
        </a:defRPr>
      </a:lvl6pPr>
      <a:lvl7pPr marL="4009255" indent="-308404" algn="l" defTabSz="1233617" rtl="0" eaLnBrk="1" latinLnBrk="0" hangingPunct="1">
        <a:lnSpc>
          <a:spcPct val="90000"/>
        </a:lnSpc>
        <a:spcBef>
          <a:spcPts val="675"/>
        </a:spcBef>
        <a:buFont typeface="Arial" panose="020B0604020202020204" pitchFamily="34" charset="0"/>
        <a:buChar char="•"/>
        <a:defRPr kumimoji="1" sz="2428" kern="1200">
          <a:solidFill>
            <a:schemeClr val="tx1"/>
          </a:solidFill>
          <a:latin typeface="+mn-lt"/>
          <a:ea typeface="+mn-ea"/>
          <a:cs typeface="+mn-cs"/>
        </a:defRPr>
      </a:lvl7pPr>
      <a:lvl8pPr marL="4626064" indent="-308404" algn="l" defTabSz="1233617" rtl="0" eaLnBrk="1" latinLnBrk="0" hangingPunct="1">
        <a:lnSpc>
          <a:spcPct val="90000"/>
        </a:lnSpc>
        <a:spcBef>
          <a:spcPts val="675"/>
        </a:spcBef>
        <a:buFont typeface="Arial" panose="020B0604020202020204" pitchFamily="34" charset="0"/>
        <a:buChar char="•"/>
        <a:defRPr kumimoji="1" sz="2428" kern="1200">
          <a:solidFill>
            <a:schemeClr val="tx1"/>
          </a:solidFill>
          <a:latin typeface="+mn-lt"/>
          <a:ea typeface="+mn-ea"/>
          <a:cs typeface="+mn-cs"/>
        </a:defRPr>
      </a:lvl8pPr>
      <a:lvl9pPr marL="5242872" indent="-308404" algn="l" defTabSz="1233617" rtl="0" eaLnBrk="1" latinLnBrk="0" hangingPunct="1">
        <a:lnSpc>
          <a:spcPct val="90000"/>
        </a:lnSpc>
        <a:spcBef>
          <a:spcPts val="675"/>
        </a:spcBef>
        <a:buFont typeface="Arial" panose="020B0604020202020204" pitchFamily="34" charset="0"/>
        <a:buChar char="•"/>
        <a:defRPr kumimoji="1" sz="2428" kern="1200">
          <a:solidFill>
            <a:schemeClr val="tx1"/>
          </a:solidFill>
          <a:latin typeface="+mn-lt"/>
          <a:ea typeface="+mn-ea"/>
          <a:cs typeface="+mn-cs"/>
        </a:defRPr>
      </a:lvl9pPr>
    </p:bodyStyle>
    <p:otherStyle>
      <a:defPPr>
        <a:defRPr lang="en-US"/>
      </a:defPPr>
      <a:lvl1pPr marL="0" algn="l" defTabSz="1233617" rtl="0" eaLnBrk="1" latinLnBrk="0" hangingPunct="1">
        <a:defRPr kumimoji="1" sz="2428" kern="1200">
          <a:solidFill>
            <a:schemeClr val="tx1"/>
          </a:solidFill>
          <a:latin typeface="+mn-lt"/>
          <a:ea typeface="+mn-ea"/>
          <a:cs typeface="+mn-cs"/>
        </a:defRPr>
      </a:lvl1pPr>
      <a:lvl2pPr marL="616809" algn="l" defTabSz="1233617" rtl="0" eaLnBrk="1" latinLnBrk="0" hangingPunct="1">
        <a:defRPr kumimoji="1" sz="2428" kern="1200">
          <a:solidFill>
            <a:schemeClr val="tx1"/>
          </a:solidFill>
          <a:latin typeface="+mn-lt"/>
          <a:ea typeface="+mn-ea"/>
          <a:cs typeface="+mn-cs"/>
        </a:defRPr>
      </a:lvl2pPr>
      <a:lvl3pPr marL="1233617" algn="l" defTabSz="1233617" rtl="0" eaLnBrk="1" latinLnBrk="0" hangingPunct="1">
        <a:defRPr kumimoji="1" sz="2428" kern="1200">
          <a:solidFill>
            <a:schemeClr val="tx1"/>
          </a:solidFill>
          <a:latin typeface="+mn-lt"/>
          <a:ea typeface="+mn-ea"/>
          <a:cs typeface="+mn-cs"/>
        </a:defRPr>
      </a:lvl3pPr>
      <a:lvl4pPr marL="1850426" algn="l" defTabSz="1233617" rtl="0" eaLnBrk="1" latinLnBrk="0" hangingPunct="1">
        <a:defRPr kumimoji="1" sz="2428" kern="1200">
          <a:solidFill>
            <a:schemeClr val="tx1"/>
          </a:solidFill>
          <a:latin typeface="+mn-lt"/>
          <a:ea typeface="+mn-ea"/>
          <a:cs typeface="+mn-cs"/>
        </a:defRPr>
      </a:lvl4pPr>
      <a:lvl5pPr marL="2467234" algn="l" defTabSz="1233617" rtl="0" eaLnBrk="1" latinLnBrk="0" hangingPunct="1">
        <a:defRPr kumimoji="1" sz="2428" kern="1200">
          <a:solidFill>
            <a:schemeClr val="tx1"/>
          </a:solidFill>
          <a:latin typeface="+mn-lt"/>
          <a:ea typeface="+mn-ea"/>
          <a:cs typeface="+mn-cs"/>
        </a:defRPr>
      </a:lvl5pPr>
      <a:lvl6pPr marL="3084043" algn="l" defTabSz="1233617" rtl="0" eaLnBrk="1" latinLnBrk="0" hangingPunct="1">
        <a:defRPr kumimoji="1" sz="2428" kern="1200">
          <a:solidFill>
            <a:schemeClr val="tx1"/>
          </a:solidFill>
          <a:latin typeface="+mn-lt"/>
          <a:ea typeface="+mn-ea"/>
          <a:cs typeface="+mn-cs"/>
        </a:defRPr>
      </a:lvl6pPr>
      <a:lvl7pPr marL="3700851" algn="l" defTabSz="1233617" rtl="0" eaLnBrk="1" latinLnBrk="0" hangingPunct="1">
        <a:defRPr kumimoji="1" sz="2428" kern="1200">
          <a:solidFill>
            <a:schemeClr val="tx1"/>
          </a:solidFill>
          <a:latin typeface="+mn-lt"/>
          <a:ea typeface="+mn-ea"/>
          <a:cs typeface="+mn-cs"/>
        </a:defRPr>
      </a:lvl7pPr>
      <a:lvl8pPr marL="4317660" algn="l" defTabSz="1233617" rtl="0" eaLnBrk="1" latinLnBrk="0" hangingPunct="1">
        <a:defRPr kumimoji="1" sz="2428" kern="1200">
          <a:solidFill>
            <a:schemeClr val="tx1"/>
          </a:solidFill>
          <a:latin typeface="+mn-lt"/>
          <a:ea typeface="+mn-ea"/>
          <a:cs typeface="+mn-cs"/>
        </a:defRPr>
      </a:lvl8pPr>
      <a:lvl9pPr marL="4934468" algn="l" defTabSz="1233617" rtl="0" eaLnBrk="1" latinLnBrk="0" hangingPunct="1">
        <a:defRPr kumimoji="1" sz="242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6.png"/><Relationship Id="rId3" Type="http://schemas.openxmlformats.org/officeDocument/2006/relationships/image" Target="../media/image2.png"/><Relationship Id="rId21" Type="http://schemas.openxmlformats.org/officeDocument/2006/relationships/image" Target="../media/image19.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5.png"/><Relationship Id="rId2" Type="http://schemas.openxmlformats.org/officeDocument/2006/relationships/image" Target="../media/image1.jpeg"/><Relationship Id="rId16" Type="http://schemas.microsoft.com/office/2007/relationships/hdphoto" Target="../media/hdphoto1.wdp"/><Relationship Id="rId20" Type="http://schemas.openxmlformats.org/officeDocument/2006/relationships/image" Target="../media/image18.png"/><Relationship Id="rId1" Type="http://schemas.openxmlformats.org/officeDocument/2006/relationships/slideLayout" Target="../slideLayouts/slideLayout4.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7.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10">
            <a:extLst>
              <a:ext uri="{FF2B5EF4-FFF2-40B4-BE49-F238E27FC236}">
                <a16:creationId xmlns:a16="http://schemas.microsoft.com/office/drawing/2014/main" id="{F5B67D72-3D61-4F11-98DB-160219EEE9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1613" y="4697413"/>
            <a:ext cx="6444633" cy="4554537"/>
          </a:xfrm>
          <a:prstGeom prst="rect">
            <a:avLst/>
          </a:prstGeom>
          <a:noFill/>
          <a:extLst>
            <a:ext uri="{909E8E84-426E-40DD-AFC4-6F175D3DCCD1}">
              <a14:hiddenFill xmlns:a14="http://schemas.microsoft.com/office/drawing/2010/main">
                <a:solidFill>
                  <a:srgbClr val="FFFFFF"/>
                </a:solidFill>
              </a14:hiddenFill>
            </a:ext>
          </a:extLst>
        </p:spPr>
      </p:pic>
      <p:sp>
        <p:nvSpPr>
          <p:cNvPr id="26" name="正方形/長方形 25">
            <a:extLst>
              <a:ext uri="{FF2B5EF4-FFF2-40B4-BE49-F238E27FC236}">
                <a16:creationId xmlns:a16="http://schemas.microsoft.com/office/drawing/2014/main" id="{7FB1E010-86A4-439D-BAF4-F9CAAD832884}"/>
              </a:ext>
            </a:extLst>
          </p:cNvPr>
          <p:cNvSpPr/>
          <p:nvPr/>
        </p:nvSpPr>
        <p:spPr>
          <a:xfrm>
            <a:off x="6839644" y="233487"/>
            <a:ext cx="6048672" cy="2880320"/>
          </a:xfrm>
          <a:prstGeom prst="rect">
            <a:avLst/>
          </a:prstGeom>
          <a:solidFill>
            <a:schemeClr val="accent4">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83FBC7AC-BF37-4907-9AA7-F9B8B9CFBAC1}"/>
              </a:ext>
            </a:extLst>
          </p:cNvPr>
          <p:cNvSpPr txBox="1"/>
          <p:nvPr/>
        </p:nvSpPr>
        <p:spPr>
          <a:xfrm>
            <a:off x="430932" y="3905895"/>
            <a:ext cx="5832648" cy="5159105"/>
          </a:xfrm>
          <a:prstGeom prst="rect">
            <a:avLst/>
          </a:prstGeom>
          <a:noFill/>
        </p:spPr>
        <p:txBody>
          <a:bodyPr wrap="square" rtlCol="0">
            <a:spAutoFit/>
          </a:bodyPr>
          <a:lstStyle/>
          <a:p>
            <a:pPr>
              <a:lnSpc>
                <a:spcPct val="150000"/>
              </a:lnSpc>
            </a:pPr>
            <a:r>
              <a:rPr kumimoji="1" lang="ja-JP" altLang="en-US" sz="1600" b="1" u="sng" dirty="0">
                <a:highlight>
                  <a:srgbClr val="99FF33"/>
                </a:highlight>
                <a:latin typeface="BIZ UDPゴシック" panose="020B0400000000000000" pitchFamily="50" charset="-128"/>
                <a:ea typeface="BIZ UDPゴシック" panose="020B0400000000000000" pitchFamily="50" charset="-128"/>
              </a:rPr>
              <a:t>▶節分（</a:t>
            </a:r>
            <a:r>
              <a:rPr kumimoji="1" lang="en-US" altLang="ja-JP" sz="1600" b="1" u="sng" dirty="0">
                <a:highlight>
                  <a:srgbClr val="99FF33"/>
                </a:highlight>
                <a:latin typeface="BIZ UDPゴシック" panose="020B0400000000000000" pitchFamily="50" charset="-128"/>
                <a:ea typeface="BIZ UDPゴシック" panose="020B0400000000000000" pitchFamily="50" charset="-128"/>
              </a:rPr>
              <a:t>2</a:t>
            </a:r>
            <a:r>
              <a:rPr kumimoji="1" lang="ja-JP" altLang="en-US" sz="1600" b="1" u="sng" dirty="0">
                <a:highlight>
                  <a:srgbClr val="99FF33"/>
                </a:highlight>
                <a:latin typeface="BIZ UDPゴシック" panose="020B0400000000000000" pitchFamily="50" charset="-128"/>
                <a:ea typeface="BIZ UDPゴシック" panose="020B0400000000000000" pitchFamily="50" charset="-128"/>
              </a:rPr>
              <a:t>月</a:t>
            </a:r>
            <a:r>
              <a:rPr kumimoji="1" lang="en-US" altLang="ja-JP" sz="1600" b="1" u="sng" dirty="0">
                <a:highlight>
                  <a:srgbClr val="99FF33"/>
                </a:highlight>
                <a:latin typeface="BIZ UDPゴシック" panose="020B0400000000000000" pitchFamily="50" charset="-128"/>
                <a:ea typeface="BIZ UDPゴシック" panose="020B0400000000000000" pitchFamily="50" charset="-128"/>
              </a:rPr>
              <a:t>3</a:t>
            </a:r>
            <a:r>
              <a:rPr kumimoji="1" lang="ja-JP" altLang="en-US" sz="1600" b="1" u="sng" dirty="0">
                <a:highlight>
                  <a:srgbClr val="99FF33"/>
                </a:highlight>
                <a:latin typeface="BIZ UDPゴシック" panose="020B0400000000000000" pitchFamily="50" charset="-128"/>
                <a:ea typeface="BIZ UDPゴシック" panose="020B0400000000000000" pitchFamily="50" charset="-128"/>
              </a:rPr>
              <a:t>日）とは？</a:t>
            </a:r>
            <a:endParaRPr kumimoji="1" lang="en-US" altLang="ja-JP" sz="1600" b="1" u="sng" dirty="0">
              <a:highlight>
                <a:srgbClr val="99FF33"/>
              </a:highlight>
              <a:latin typeface="BIZ UDPゴシック" panose="020B0400000000000000" pitchFamily="50" charset="-128"/>
              <a:ea typeface="BIZ UDPゴシック" panose="020B0400000000000000" pitchFamily="50" charset="-128"/>
            </a:endParaRPr>
          </a:p>
          <a:p>
            <a:pPr>
              <a:lnSpc>
                <a:spcPct val="150000"/>
              </a:lnSpc>
            </a:pPr>
            <a:r>
              <a:rPr kumimoji="1" lang="ja-JP" altLang="en-US" sz="1200" dirty="0">
                <a:latin typeface="BIZ UDPゴシック" panose="020B0400000000000000" pitchFamily="50" charset="-128"/>
                <a:ea typeface="BIZ UDPゴシック" panose="020B0400000000000000" pitchFamily="50" charset="-128"/>
              </a:rPr>
              <a:t>節分とは、「みんなが健康で幸せに過ごせますように」という意味を込めて、悪いものを追い出す日です。「鬼は外、福は内」と言いながら豆まきをします。</a:t>
            </a:r>
            <a:endParaRPr kumimoji="1" lang="en-US" altLang="ja-JP" sz="1200" dirty="0">
              <a:latin typeface="BIZ UDPゴシック" panose="020B0400000000000000" pitchFamily="50" charset="-128"/>
              <a:ea typeface="BIZ UDPゴシック" panose="020B0400000000000000" pitchFamily="50" charset="-128"/>
            </a:endParaRPr>
          </a:p>
          <a:p>
            <a:pPr>
              <a:lnSpc>
                <a:spcPct val="150000"/>
              </a:lnSpc>
            </a:pPr>
            <a:r>
              <a:rPr kumimoji="1" lang="ja-JP" altLang="en-US" sz="1200" dirty="0">
                <a:latin typeface="BIZ UDPゴシック" panose="020B0400000000000000" pitchFamily="50" charset="-128"/>
                <a:ea typeface="BIZ UDPゴシック" panose="020B0400000000000000" pitchFamily="50" charset="-128"/>
              </a:rPr>
              <a:t>　゛節分</a:t>
            </a: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という言葉には「季節を分ける」という意味があります。</a:t>
            </a:r>
            <a:endParaRPr kumimoji="1" lang="en-US" altLang="ja-JP" sz="1200" dirty="0">
              <a:latin typeface="BIZ UDPゴシック" panose="020B0400000000000000" pitchFamily="50" charset="-128"/>
              <a:ea typeface="BIZ UDPゴシック" panose="020B0400000000000000" pitchFamily="50" charset="-128"/>
            </a:endParaRPr>
          </a:p>
          <a:p>
            <a:pPr>
              <a:lnSpc>
                <a:spcPct val="150000"/>
              </a:lnSpc>
            </a:pPr>
            <a:r>
              <a:rPr kumimoji="1" lang="ja-JP" altLang="en-US" sz="1200" dirty="0">
                <a:latin typeface="BIZ UDPゴシック" panose="020B0400000000000000" pitchFamily="50" charset="-128"/>
                <a:ea typeface="BIZ UDPゴシック" panose="020B0400000000000000" pitchFamily="50" charset="-128"/>
              </a:rPr>
              <a:t>昔の日本では、春は一年の始まりとされ、特に大切にされていたようです。そのため、春が始まる前の日、つまり冬と春を分ける日だけを゛節分</a:t>
            </a: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と呼ぶようになりました。</a:t>
            </a:r>
            <a:endParaRPr kumimoji="1" lang="en-US" altLang="ja-JP" sz="1200" dirty="0">
              <a:latin typeface="BIZ UDPゴシック" panose="020B0400000000000000" pitchFamily="50" charset="-128"/>
              <a:ea typeface="BIZ UDPゴシック" panose="020B0400000000000000" pitchFamily="50" charset="-128"/>
            </a:endParaRPr>
          </a:p>
          <a:p>
            <a:pPr>
              <a:lnSpc>
                <a:spcPct val="150000"/>
              </a:lnSpc>
            </a:pPr>
            <a:endParaRPr kumimoji="1" lang="en-US" altLang="ja-JP" sz="1100" dirty="0">
              <a:latin typeface="BIZ UDPゴシック" panose="020B0400000000000000" pitchFamily="50" charset="-128"/>
              <a:ea typeface="BIZ UDPゴシック" panose="020B0400000000000000" pitchFamily="50" charset="-128"/>
            </a:endParaRPr>
          </a:p>
          <a:p>
            <a:pPr>
              <a:lnSpc>
                <a:spcPct val="150000"/>
              </a:lnSpc>
            </a:pPr>
            <a:r>
              <a:rPr kumimoji="1" lang="ja-JP" altLang="en-US" sz="1600" b="1" u="sng" dirty="0">
                <a:highlight>
                  <a:srgbClr val="99FF33"/>
                </a:highlight>
                <a:latin typeface="BIZ UDPゴシック" panose="020B0400000000000000" pitchFamily="50" charset="-128"/>
                <a:ea typeface="BIZ UDPゴシック" panose="020B0400000000000000" pitchFamily="50" charset="-128"/>
              </a:rPr>
              <a:t>▶節分の日はどうやって過ごす？</a:t>
            </a:r>
            <a:endParaRPr kumimoji="1" lang="en-US" altLang="ja-JP" sz="1600" b="1" u="sng" dirty="0">
              <a:highlight>
                <a:srgbClr val="99FF33"/>
              </a:highlight>
              <a:latin typeface="BIZ UDPゴシック" panose="020B0400000000000000" pitchFamily="50" charset="-128"/>
              <a:ea typeface="BIZ UDPゴシック" panose="020B0400000000000000" pitchFamily="50" charset="-128"/>
            </a:endParaRPr>
          </a:p>
          <a:p>
            <a:r>
              <a:rPr kumimoji="1" lang="ja-JP" altLang="en-US" sz="1400" b="1" dirty="0">
                <a:solidFill>
                  <a:srgbClr val="0070C0"/>
                </a:solidFill>
                <a:latin typeface="BIZ UDPゴシック" panose="020B0400000000000000" pitchFamily="50" charset="-128"/>
                <a:ea typeface="BIZ UDPゴシック" panose="020B0400000000000000" pitchFamily="50" charset="-128"/>
              </a:rPr>
              <a:t>①豆まきをしよう</a:t>
            </a:r>
            <a:endParaRPr kumimoji="1" lang="en-US" altLang="ja-JP" sz="1400" b="1" dirty="0">
              <a:solidFill>
                <a:srgbClr val="0070C0"/>
              </a:solidFill>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「鬼は外！福は内！」のかけ声とともに、豆をまいて鬼をやっつけよう！</a:t>
            </a:r>
            <a:endParaRPr kumimoji="1" lang="en-US" altLang="ja-JP" sz="1100" dirty="0">
              <a:latin typeface="BIZ UDPゴシック" panose="020B0400000000000000" pitchFamily="50" charset="-128"/>
              <a:ea typeface="BIZ UDPゴシック" panose="020B0400000000000000" pitchFamily="50" charset="-128"/>
            </a:endParaRPr>
          </a:p>
          <a:p>
            <a:endParaRPr kumimoji="1" lang="en-US" altLang="ja-JP" sz="1050" dirty="0">
              <a:latin typeface="BIZ UDPゴシック" panose="020B0400000000000000" pitchFamily="50" charset="-128"/>
              <a:ea typeface="BIZ UDPゴシック" panose="020B0400000000000000" pitchFamily="50" charset="-128"/>
            </a:endParaRPr>
          </a:p>
          <a:p>
            <a:r>
              <a:rPr kumimoji="1" lang="ja-JP" altLang="en-US" sz="1400" b="1" dirty="0">
                <a:solidFill>
                  <a:srgbClr val="0070C0"/>
                </a:solidFill>
                <a:latin typeface="BIZ UDPゴシック" panose="020B0400000000000000" pitchFamily="50" charset="-128"/>
                <a:ea typeface="BIZ UDPゴシック" panose="020B0400000000000000" pitchFamily="50" charset="-128"/>
              </a:rPr>
              <a:t>②豆を食べよう</a:t>
            </a:r>
            <a:endParaRPr kumimoji="1" lang="en-US" altLang="ja-JP" sz="1400" b="1" dirty="0">
              <a:solidFill>
                <a:srgbClr val="0070C0"/>
              </a:solidFill>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　</a:t>
            </a:r>
            <a:r>
              <a:rPr kumimoji="1" lang="ja-JP" altLang="en-US" sz="1100" dirty="0">
                <a:latin typeface="BIZ UDPゴシック" panose="020B0400000000000000" pitchFamily="50" charset="-128"/>
                <a:ea typeface="BIZ UDPゴシック" panose="020B0400000000000000" pitchFamily="50" charset="-128"/>
              </a:rPr>
              <a:t>豆を自分の歳の数だけ食べると、体が丈夫になって病気になりにくいと言われています。</a:t>
            </a:r>
            <a:endParaRPr kumimoji="1" lang="en-US" altLang="ja-JP" sz="1100" dirty="0">
              <a:latin typeface="BIZ UDPゴシック" panose="020B0400000000000000" pitchFamily="50" charset="-128"/>
              <a:ea typeface="BIZ UDPゴシック" panose="020B0400000000000000" pitchFamily="50" charset="-128"/>
            </a:endParaRPr>
          </a:p>
          <a:p>
            <a:pPr algn="ctr">
              <a:lnSpc>
                <a:spcPct val="150000"/>
              </a:lnSpc>
            </a:pPr>
            <a:endParaRPr kumimoji="1" lang="en-US" altLang="ja-JP" sz="1200" dirty="0">
              <a:latin typeface="BIZ UDPゴシック" panose="020B0400000000000000" pitchFamily="50" charset="-128"/>
              <a:ea typeface="BIZ UDPゴシック" panose="020B0400000000000000" pitchFamily="50" charset="-128"/>
            </a:endParaRPr>
          </a:p>
          <a:p>
            <a:pPr>
              <a:lnSpc>
                <a:spcPct val="150000"/>
              </a:lnSpc>
            </a:pPr>
            <a:endParaRPr kumimoji="1" lang="en-US" altLang="ja-JP" sz="1050" dirty="0">
              <a:latin typeface="BIZ UDPゴシック" panose="020B0400000000000000" pitchFamily="50" charset="-128"/>
              <a:ea typeface="BIZ UDPゴシック" panose="020B0400000000000000" pitchFamily="50" charset="-128"/>
            </a:endParaRPr>
          </a:p>
          <a:p>
            <a:pPr>
              <a:lnSpc>
                <a:spcPct val="150000"/>
              </a:lnSpc>
            </a:pPr>
            <a:endParaRPr kumimoji="1" lang="en-US" altLang="ja-JP" sz="1050" dirty="0">
              <a:latin typeface="BIZ UDPゴシック" panose="020B0400000000000000" pitchFamily="50" charset="-128"/>
              <a:ea typeface="BIZ UDPゴシック" panose="020B0400000000000000" pitchFamily="50" charset="-128"/>
            </a:endParaRPr>
          </a:p>
          <a:p>
            <a:pPr>
              <a:lnSpc>
                <a:spcPct val="150000"/>
              </a:lnSpc>
            </a:pPr>
            <a:endParaRPr kumimoji="1" lang="en-US" altLang="ja-JP" sz="1050" dirty="0">
              <a:latin typeface="BIZ UDPゴシック" panose="020B0400000000000000" pitchFamily="50" charset="-128"/>
              <a:ea typeface="BIZ UDPゴシック" panose="020B0400000000000000" pitchFamily="50" charset="-128"/>
            </a:endParaRPr>
          </a:p>
          <a:p>
            <a:endParaRPr kumimoji="1" lang="en-US" altLang="ja-JP" sz="1200" b="1" u="sng" dirty="0">
              <a:latin typeface="BIZ UDPゴシック" panose="020B0400000000000000" pitchFamily="50" charset="-128"/>
              <a:ea typeface="BIZ UDPゴシック" panose="020B0400000000000000" pitchFamily="50" charset="-128"/>
            </a:endParaRPr>
          </a:p>
          <a:p>
            <a:r>
              <a:rPr kumimoji="1" lang="ja-JP" altLang="en-US" sz="1400" b="1" dirty="0">
                <a:solidFill>
                  <a:srgbClr val="0070C0"/>
                </a:solidFill>
                <a:latin typeface="BIZ UDPゴシック" panose="020B0400000000000000" pitchFamily="50" charset="-128"/>
                <a:ea typeface="BIZ UDPゴシック" panose="020B0400000000000000" pitchFamily="50" charset="-128"/>
              </a:rPr>
              <a:t>③恵方巻を食べよう</a:t>
            </a:r>
            <a:endParaRPr kumimoji="1" lang="en-US" altLang="ja-JP" sz="1400" b="1" dirty="0">
              <a:solidFill>
                <a:srgbClr val="0070C0"/>
              </a:solidFill>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　</a:t>
            </a:r>
            <a:r>
              <a:rPr kumimoji="1" lang="ja-JP" altLang="en-US" sz="1100" dirty="0">
                <a:latin typeface="BIZ UDPゴシック" panose="020B0400000000000000" pitchFamily="50" charset="-128"/>
                <a:ea typeface="BIZ UDPゴシック" panose="020B0400000000000000" pitchFamily="50" charset="-128"/>
              </a:rPr>
              <a:t>節分の日の夜に、その年の恵方（今年は北北西）を向いて、</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願い事を思いながら一言も話さずに食べると、願い事がかなうと言われています。</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4" name="楕円 3">
            <a:extLst>
              <a:ext uri="{FF2B5EF4-FFF2-40B4-BE49-F238E27FC236}">
                <a16:creationId xmlns:a16="http://schemas.microsoft.com/office/drawing/2014/main" id="{EFF96185-4E62-4854-B3B2-CCAFDBE8B936}"/>
              </a:ext>
            </a:extLst>
          </p:cNvPr>
          <p:cNvSpPr/>
          <p:nvPr/>
        </p:nvSpPr>
        <p:spPr>
          <a:xfrm>
            <a:off x="430932" y="521519"/>
            <a:ext cx="1296144" cy="936104"/>
          </a:xfrm>
          <a:prstGeom prst="ellipse">
            <a:avLst/>
          </a:prstGeom>
          <a:solidFill>
            <a:srgbClr val="FFFF00">
              <a:alpha val="47059"/>
            </a:srgb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テキスト ボックス 8">
            <a:extLst>
              <a:ext uri="{FF2B5EF4-FFF2-40B4-BE49-F238E27FC236}">
                <a16:creationId xmlns:a16="http://schemas.microsoft.com/office/drawing/2014/main" id="{E671492F-4361-4E13-B298-A03235BE0E6A}"/>
              </a:ext>
            </a:extLst>
          </p:cNvPr>
          <p:cNvSpPr txBox="1"/>
          <p:nvPr/>
        </p:nvSpPr>
        <p:spPr>
          <a:xfrm>
            <a:off x="1223020" y="593527"/>
            <a:ext cx="4320480" cy="769441"/>
          </a:xfrm>
          <a:prstGeom prst="rect">
            <a:avLst/>
          </a:prstGeom>
          <a:noFill/>
        </p:spPr>
        <p:txBody>
          <a:bodyPr wrap="square" rtlCol="0">
            <a:spAutoFit/>
          </a:bodyPr>
          <a:lstStyle/>
          <a:p>
            <a:pPr algn="ctr"/>
            <a:r>
              <a:rPr kumimoji="1" lang="ja-JP" altLang="en-US" sz="4400" b="1" dirty="0">
                <a:latin typeface="BIZ UDPゴシック" panose="020B0400000000000000" pitchFamily="50" charset="-128"/>
                <a:ea typeface="BIZ UDPゴシック" panose="020B0400000000000000" pitchFamily="50" charset="-128"/>
              </a:rPr>
              <a:t>食育だより</a:t>
            </a:r>
          </a:p>
        </p:txBody>
      </p:sp>
      <p:sp>
        <p:nvSpPr>
          <p:cNvPr id="33" name="テキスト ボックス 32">
            <a:extLst>
              <a:ext uri="{FF2B5EF4-FFF2-40B4-BE49-F238E27FC236}">
                <a16:creationId xmlns:a16="http://schemas.microsoft.com/office/drawing/2014/main" id="{1F1791FB-EA7C-43DE-92BE-B478A86AA89A}"/>
              </a:ext>
            </a:extLst>
          </p:cNvPr>
          <p:cNvSpPr txBox="1"/>
          <p:nvPr/>
        </p:nvSpPr>
        <p:spPr>
          <a:xfrm>
            <a:off x="0" y="665535"/>
            <a:ext cx="1872208" cy="646331"/>
          </a:xfrm>
          <a:prstGeom prst="rect">
            <a:avLst/>
          </a:prstGeom>
          <a:noFill/>
        </p:spPr>
        <p:txBody>
          <a:bodyPr wrap="square" rtlCol="0">
            <a:spAutoFit/>
          </a:bodyPr>
          <a:lstStyle/>
          <a:p>
            <a:pPr algn="ctr"/>
            <a:r>
              <a:rPr kumimoji="1" lang="ja-JP" altLang="en-US" sz="3600" b="1" dirty="0">
                <a:latin typeface="BIZ UDPゴシック" panose="020B0400000000000000" pitchFamily="50" charset="-128"/>
                <a:ea typeface="BIZ UDPゴシック" panose="020B0400000000000000" pitchFamily="50" charset="-128"/>
              </a:rPr>
              <a:t>　</a:t>
            </a:r>
            <a:r>
              <a:rPr kumimoji="1" lang="en-US" altLang="ja-JP" sz="3600" b="1" dirty="0">
                <a:latin typeface="BIZ UDPゴシック" panose="020B0400000000000000" pitchFamily="50" charset="-128"/>
                <a:ea typeface="BIZ UDPゴシック" panose="020B0400000000000000" pitchFamily="50" charset="-128"/>
              </a:rPr>
              <a:t>2</a:t>
            </a:r>
            <a:r>
              <a:rPr kumimoji="1" lang="ja-JP" altLang="en-US" sz="3600" b="1" dirty="0">
                <a:latin typeface="BIZ UDPゴシック" panose="020B0400000000000000" pitchFamily="50" charset="-128"/>
                <a:ea typeface="BIZ UDPゴシック" panose="020B0400000000000000" pitchFamily="50" charset="-128"/>
              </a:rPr>
              <a:t>月</a:t>
            </a:r>
          </a:p>
        </p:txBody>
      </p:sp>
      <p:sp>
        <p:nvSpPr>
          <p:cNvPr id="6" name="テキスト ボックス 5">
            <a:extLst>
              <a:ext uri="{FF2B5EF4-FFF2-40B4-BE49-F238E27FC236}">
                <a16:creationId xmlns:a16="http://schemas.microsoft.com/office/drawing/2014/main" id="{49AEB45A-8840-4B60-8852-9AA20BB48747}"/>
              </a:ext>
            </a:extLst>
          </p:cNvPr>
          <p:cNvSpPr txBox="1"/>
          <p:nvPr/>
        </p:nvSpPr>
        <p:spPr>
          <a:xfrm>
            <a:off x="4967437" y="0"/>
            <a:ext cx="1584176" cy="523220"/>
          </a:xfrm>
          <a:prstGeom prst="rect">
            <a:avLst/>
          </a:prstGeom>
          <a:noFill/>
        </p:spPr>
        <p:txBody>
          <a:bodyPr wrap="square" rtlCol="0">
            <a:spAutoFit/>
          </a:bodyPr>
          <a:lstStyle/>
          <a:p>
            <a:pPr algn="ctr"/>
            <a:r>
              <a:rPr kumimoji="1" lang="ja-JP" altLang="en-US" sz="1400" dirty="0">
                <a:latin typeface="BIZ UDPゴシック" panose="020B0400000000000000" pitchFamily="50" charset="-128"/>
                <a:ea typeface="BIZ UDPゴシック" panose="020B0400000000000000" pitchFamily="50" charset="-128"/>
              </a:rPr>
              <a:t>令和</a:t>
            </a:r>
            <a:r>
              <a:rPr kumimoji="1" lang="en-US" altLang="ja-JP" sz="1400" dirty="0">
                <a:latin typeface="BIZ UDPゴシック" panose="020B0400000000000000" pitchFamily="50" charset="-128"/>
                <a:ea typeface="BIZ UDPゴシック" panose="020B0400000000000000" pitchFamily="50" charset="-128"/>
              </a:rPr>
              <a:t>3</a:t>
            </a:r>
            <a:r>
              <a:rPr kumimoji="1" lang="ja-JP" altLang="en-US" sz="1400" dirty="0">
                <a:latin typeface="BIZ UDPゴシック" panose="020B0400000000000000" pitchFamily="50" charset="-128"/>
                <a:ea typeface="BIZ UDPゴシック" panose="020B0400000000000000" pitchFamily="50" charset="-128"/>
              </a:rPr>
              <a:t>年度　２月</a:t>
            </a:r>
            <a:endParaRPr kumimoji="1" lang="en-US" altLang="ja-JP" sz="1400" dirty="0">
              <a:latin typeface="BIZ UDPゴシック" panose="020B0400000000000000" pitchFamily="50" charset="-128"/>
              <a:ea typeface="BIZ UDPゴシック" panose="020B0400000000000000" pitchFamily="50" charset="-128"/>
            </a:endParaRPr>
          </a:p>
          <a:p>
            <a:pPr algn="ctr"/>
            <a:r>
              <a:rPr kumimoji="1" lang="ja-JP" altLang="en-US" sz="1400" dirty="0">
                <a:latin typeface="BIZ UDPゴシック" panose="020B0400000000000000" pitchFamily="50" charset="-128"/>
                <a:ea typeface="BIZ UDPゴシック" panose="020B0400000000000000" pitchFamily="50" charset="-128"/>
              </a:rPr>
              <a:t>菫幼稚園</a:t>
            </a:r>
          </a:p>
        </p:txBody>
      </p:sp>
      <p:sp>
        <p:nvSpPr>
          <p:cNvPr id="2" name="テキスト ボックス 1">
            <a:extLst>
              <a:ext uri="{FF2B5EF4-FFF2-40B4-BE49-F238E27FC236}">
                <a16:creationId xmlns:a16="http://schemas.microsoft.com/office/drawing/2014/main" id="{BBCD5550-61AA-4F8B-9502-608481365BF4}"/>
              </a:ext>
            </a:extLst>
          </p:cNvPr>
          <p:cNvSpPr txBox="1"/>
          <p:nvPr/>
        </p:nvSpPr>
        <p:spPr>
          <a:xfrm>
            <a:off x="6911652" y="5058023"/>
            <a:ext cx="5688632" cy="461665"/>
          </a:xfrm>
          <a:prstGeom prst="rect">
            <a:avLst/>
          </a:prstGeom>
          <a:noFill/>
        </p:spPr>
        <p:txBody>
          <a:bodyPr wrap="square" rtlCol="0">
            <a:spAutoFit/>
          </a:bodyPr>
          <a:lstStyle/>
          <a:p>
            <a:pPr algn="ctr"/>
            <a:r>
              <a:rPr kumimoji="1" lang="ja-JP" altLang="en-US" sz="2400" b="1" dirty="0">
                <a:latin typeface="BIZ UDPゴシック" panose="020B0400000000000000" pitchFamily="50" charset="-128"/>
                <a:ea typeface="BIZ UDPゴシック" panose="020B0400000000000000" pitchFamily="50" charset="-128"/>
              </a:rPr>
              <a:t>大豆は栄養たっぷり！</a:t>
            </a:r>
          </a:p>
        </p:txBody>
      </p:sp>
      <p:sp>
        <p:nvSpPr>
          <p:cNvPr id="3" name="テキスト ボックス 2">
            <a:extLst>
              <a:ext uri="{FF2B5EF4-FFF2-40B4-BE49-F238E27FC236}">
                <a16:creationId xmlns:a16="http://schemas.microsoft.com/office/drawing/2014/main" id="{09B7DF0E-08D6-4ABC-A0A4-59A20606C4D8}"/>
              </a:ext>
            </a:extLst>
          </p:cNvPr>
          <p:cNvSpPr txBox="1"/>
          <p:nvPr/>
        </p:nvSpPr>
        <p:spPr>
          <a:xfrm>
            <a:off x="502940" y="1529631"/>
            <a:ext cx="5688632" cy="1707262"/>
          </a:xfrm>
          <a:prstGeom prst="rect">
            <a:avLst/>
          </a:prstGeom>
          <a:noFill/>
        </p:spPr>
        <p:txBody>
          <a:bodyPr wrap="square" rtlCol="0">
            <a:spAutoFit/>
          </a:bodyPr>
          <a:lstStyle/>
          <a:p>
            <a:pPr>
              <a:lnSpc>
                <a:spcPct val="150000"/>
              </a:lnSpc>
            </a:pPr>
            <a:r>
              <a:rPr kumimoji="1" lang="ja-JP" altLang="en-US" sz="1200" dirty="0">
                <a:latin typeface="BIZ UDPゴシック" panose="020B0400000000000000" pitchFamily="50" charset="-128"/>
                <a:ea typeface="BIZ UDPゴシック" panose="020B0400000000000000" pitchFamily="50" charset="-128"/>
              </a:rPr>
              <a:t>　暦の上では立春を迎えますが、</a:t>
            </a:r>
            <a:r>
              <a:rPr kumimoji="1" lang="en-US" altLang="ja-JP" sz="1200" dirty="0">
                <a:latin typeface="BIZ UDPゴシック" panose="020B0400000000000000" pitchFamily="50" charset="-128"/>
                <a:ea typeface="BIZ UDPゴシック" panose="020B0400000000000000" pitchFamily="50" charset="-128"/>
              </a:rPr>
              <a:t>1</a:t>
            </a:r>
            <a:r>
              <a:rPr kumimoji="1" lang="ja-JP" altLang="en-US" sz="1200" dirty="0">
                <a:latin typeface="BIZ UDPゴシック" panose="020B0400000000000000" pitchFamily="50" charset="-128"/>
                <a:ea typeface="BIZ UDPゴシック" panose="020B0400000000000000" pitchFamily="50" charset="-128"/>
              </a:rPr>
              <a:t>年で一番寒い時期です。</a:t>
            </a:r>
            <a:endParaRPr kumimoji="1" lang="en-US" altLang="ja-JP" sz="1200" dirty="0">
              <a:latin typeface="BIZ UDPゴシック" panose="020B0400000000000000" pitchFamily="50" charset="-128"/>
              <a:ea typeface="BIZ UDPゴシック" panose="020B0400000000000000" pitchFamily="50" charset="-128"/>
            </a:endParaRPr>
          </a:p>
          <a:p>
            <a:pPr>
              <a:lnSpc>
                <a:spcPct val="150000"/>
              </a:lnSpc>
            </a:pPr>
            <a:r>
              <a:rPr kumimoji="1" lang="ja-JP" altLang="en-US" sz="1200" dirty="0">
                <a:latin typeface="BIZ UDPゴシック" panose="020B0400000000000000" pitchFamily="50" charset="-128"/>
                <a:ea typeface="BIZ UDPゴシック" panose="020B0400000000000000" pitchFamily="50" charset="-128"/>
              </a:rPr>
              <a:t>寒さに負けず、元気に過ごすために、バランスの良い食事を心がけましょう！</a:t>
            </a:r>
            <a:endParaRPr kumimoji="1" lang="en-US" altLang="ja-JP" sz="1200" dirty="0">
              <a:latin typeface="BIZ UDPゴシック" panose="020B0400000000000000" pitchFamily="50" charset="-128"/>
              <a:ea typeface="BIZ UDPゴシック" panose="020B0400000000000000" pitchFamily="50" charset="-128"/>
            </a:endParaRPr>
          </a:p>
          <a:p>
            <a:pPr>
              <a:lnSpc>
                <a:spcPct val="150000"/>
              </a:lnSpc>
            </a:pPr>
            <a:r>
              <a:rPr kumimoji="1" lang="ja-JP" altLang="en-US" sz="1200" dirty="0">
                <a:latin typeface="BIZ UDPゴシック" panose="020B0400000000000000" pitchFamily="50" charset="-128"/>
                <a:ea typeface="BIZ UDPゴシック" panose="020B0400000000000000" pitchFamily="50" charset="-128"/>
              </a:rPr>
              <a:t>　今年の節分は</a:t>
            </a:r>
            <a:r>
              <a:rPr kumimoji="1" lang="en-US" altLang="ja-JP" sz="1200" dirty="0">
                <a:latin typeface="BIZ UDPゴシック" panose="020B0400000000000000" pitchFamily="50" charset="-128"/>
                <a:ea typeface="BIZ UDPゴシック" panose="020B0400000000000000" pitchFamily="50" charset="-128"/>
              </a:rPr>
              <a:t>2</a:t>
            </a:r>
            <a:r>
              <a:rPr kumimoji="1" lang="ja-JP" altLang="en-US" sz="1200" dirty="0">
                <a:latin typeface="BIZ UDPゴシック" panose="020B0400000000000000" pitchFamily="50" charset="-128"/>
                <a:ea typeface="BIZ UDPゴシック" panose="020B0400000000000000" pitchFamily="50" charset="-128"/>
              </a:rPr>
              <a:t>月</a:t>
            </a:r>
            <a:r>
              <a:rPr kumimoji="1" lang="en-US" altLang="ja-JP" sz="1200" dirty="0">
                <a:latin typeface="BIZ UDPゴシック" panose="020B0400000000000000" pitchFamily="50" charset="-128"/>
                <a:ea typeface="BIZ UDPゴシック" panose="020B0400000000000000" pitchFamily="50" charset="-128"/>
              </a:rPr>
              <a:t>3</a:t>
            </a:r>
            <a:r>
              <a:rPr kumimoji="1" lang="ja-JP" altLang="en-US" sz="1200" dirty="0">
                <a:latin typeface="BIZ UDPゴシック" panose="020B0400000000000000" pitchFamily="50" charset="-128"/>
                <a:ea typeface="BIZ UDPゴシック" panose="020B0400000000000000" pitchFamily="50" charset="-128"/>
              </a:rPr>
              <a:t>日です。大豆には、私たちに欠かせない栄養素がたっぷり詰まっています。幼稚園では、大豆を使った節分献立をみんなで食べますので、大豆を食べて元気いっぱいに過ごしましょう。</a:t>
            </a:r>
            <a:endParaRPr kumimoji="1" lang="en-US" altLang="ja-JP" sz="1200" dirty="0">
              <a:latin typeface="BIZ UDPゴシック" panose="020B0400000000000000" pitchFamily="50" charset="-128"/>
              <a:ea typeface="BIZ UDPゴシック" panose="020B0400000000000000" pitchFamily="50" charset="-128"/>
            </a:endParaRPr>
          </a:p>
          <a:p>
            <a:pPr>
              <a:lnSpc>
                <a:spcPct val="150000"/>
              </a:lnSpc>
            </a:pPr>
            <a:endParaRPr kumimoji="1" lang="ja-JP" altLang="en-US" sz="1200" dirty="0">
              <a:latin typeface="BIZ UDPゴシック" panose="020B0400000000000000" pitchFamily="50" charset="-128"/>
              <a:ea typeface="BIZ UDPゴシック" panose="020B0400000000000000" pitchFamily="50" charset="-128"/>
            </a:endParaRPr>
          </a:p>
        </p:txBody>
      </p:sp>
      <p:pic>
        <p:nvPicPr>
          <p:cNvPr id="1026" name="Picture 2" descr="節分のイラスト「豆まき 枡」">
            <a:extLst>
              <a:ext uri="{FF2B5EF4-FFF2-40B4-BE49-F238E27FC236}">
                <a16:creationId xmlns:a16="http://schemas.microsoft.com/office/drawing/2014/main" id="{8D25503E-9405-48C3-9148-B0F4F42980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908" y="1025575"/>
            <a:ext cx="524785" cy="51691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豆まきのイラスト（節分）">
            <a:extLst>
              <a:ext uri="{FF2B5EF4-FFF2-40B4-BE49-F238E27FC236}">
                <a16:creationId xmlns:a16="http://schemas.microsoft.com/office/drawing/2014/main" id="{09D5DC27-9137-49F9-AB22-D078616B90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3420" y="521519"/>
            <a:ext cx="1494990" cy="105023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節分のイラスト「豆まき 炒り豆」">
            <a:extLst>
              <a:ext uri="{FF2B5EF4-FFF2-40B4-BE49-F238E27FC236}">
                <a16:creationId xmlns:a16="http://schemas.microsoft.com/office/drawing/2014/main" id="{F56233AC-EA51-44D5-9B26-459BAE196C1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67036" y="233487"/>
            <a:ext cx="648072" cy="568683"/>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a:extLst>
              <a:ext uri="{FF2B5EF4-FFF2-40B4-BE49-F238E27FC236}">
                <a16:creationId xmlns:a16="http://schemas.microsoft.com/office/drawing/2014/main" id="{D737D9DE-4FAB-4142-8545-60FFF9AD00C9}"/>
              </a:ext>
            </a:extLst>
          </p:cNvPr>
          <p:cNvSpPr txBox="1"/>
          <p:nvPr/>
        </p:nvSpPr>
        <p:spPr>
          <a:xfrm>
            <a:off x="1583060" y="3401839"/>
            <a:ext cx="3384376" cy="461665"/>
          </a:xfrm>
          <a:prstGeom prst="rect">
            <a:avLst/>
          </a:prstGeom>
          <a:noFill/>
          <a:ln>
            <a:noFill/>
          </a:ln>
        </p:spPr>
        <p:txBody>
          <a:bodyPr wrap="square" rtlCol="0">
            <a:spAutoFit/>
          </a:bodyPr>
          <a:lstStyle/>
          <a:p>
            <a:pPr algn="ctr"/>
            <a:r>
              <a:rPr kumimoji="1" lang="ja-JP" altLang="en-US" sz="2400" b="1" dirty="0">
                <a:latin typeface="BIZ UDPゴシック" panose="020B0400000000000000" pitchFamily="50" charset="-128"/>
                <a:ea typeface="BIZ UDPゴシック" panose="020B0400000000000000" pitchFamily="50" charset="-128"/>
              </a:rPr>
              <a:t>節分について知ろう！</a:t>
            </a:r>
            <a:endParaRPr kumimoji="1" lang="en-US" altLang="ja-JP" sz="2400" b="1" dirty="0">
              <a:latin typeface="BIZ UDPゴシック" panose="020B0400000000000000" pitchFamily="50" charset="-128"/>
              <a:ea typeface="BIZ UDPゴシック" panose="020B0400000000000000" pitchFamily="50" charset="-128"/>
            </a:endParaRPr>
          </a:p>
        </p:txBody>
      </p:sp>
      <p:grpSp>
        <p:nvGrpSpPr>
          <p:cNvPr id="13" name="グループ化 12">
            <a:extLst>
              <a:ext uri="{FF2B5EF4-FFF2-40B4-BE49-F238E27FC236}">
                <a16:creationId xmlns:a16="http://schemas.microsoft.com/office/drawing/2014/main" id="{911A2C9B-3C35-4AE2-BE33-A798E74AA17C}"/>
              </a:ext>
            </a:extLst>
          </p:cNvPr>
          <p:cNvGrpSpPr/>
          <p:nvPr/>
        </p:nvGrpSpPr>
        <p:grpSpPr>
          <a:xfrm>
            <a:off x="502940" y="7290271"/>
            <a:ext cx="5688632" cy="936104"/>
            <a:chOff x="574948" y="7218263"/>
            <a:chExt cx="5923716" cy="936104"/>
          </a:xfrm>
        </p:grpSpPr>
        <p:sp>
          <p:nvSpPr>
            <p:cNvPr id="12" name="正方形/長方形 11">
              <a:extLst>
                <a:ext uri="{FF2B5EF4-FFF2-40B4-BE49-F238E27FC236}">
                  <a16:creationId xmlns:a16="http://schemas.microsoft.com/office/drawing/2014/main" id="{0C9C10C1-A2D6-4A3B-B38E-316C09A1B345}"/>
                </a:ext>
              </a:extLst>
            </p:cNvPr>
            <p:cNvSpPr/>
            <p:nvPr/>
          </p:nvSpPr>
          <p:spPr>
            <a:xfrm>
              <a:off x="574948" y="7218263"/>
              <a:ext cx="5616624" cy="936104"/>
            </a:xfrm>
            <a:prstGeom prst="rect">
              <a:avLst/>
            </a:prstGeom>
            <a:solidFill>
              <a:schemeClr val="accent2">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テキスト ボックス 17">
              <a:extLst>
                <a:ext uri="{FF2B5EF4-FFF2-40B4-BE49-F238E27FC236}">
                  <a16:creationId xmlns:a16="http://schemas.microsoft.com/office/drawing/2014/main" id="{003CCCEA-1149-4580-8C62-D425D683D395}"/>
                </a:ext>
              </a:extLst>
            </p:cNvPr>
            <p:cNvSpPr txBox="1"/>
            <p:nvPr/>
          </p:nvSpPr>
          <p:spPr>
            <a:xfrm>
              <a:off x="646956" y="7578303"/>
              <a:ext cx="5851708" cy="557012"/>
            </a:xfrm>
            <a:prstGeom prst="rect">
              <a:avLst/>
            </a:prstGeom>
            <a:noFill/>
          </p:spPr>
          <p:txBody>
            <a:bodyPr wrap="square">
              <a:spAutoFit/>
            </a:bodyPr>
            <a:lstStyle/>
            <a:p>
              <a:pPr>
                <a:lnSpc>
                  <a:spcPct val="150000"/>
                </a:lnSpc>
              </a:pPr>
              <a:r>
                <a:rPr kumimoji="1" lang="ja-JP" altLang="en-US" sz="1050" dirty="0">
                  <a:latin typeface="BIZ UDPゴシック" panose="020B0400000000000000" pitchFamily="50" charset="-128"/>
                  <a:ea typeface="BIZ UDPゴシック" panose="020B0400000000000000" pitchFamily="50" charset="-128"/>
                </a:rPr>
                <a:t>固い豆がのどに詰まると大変ですので、幼稚園ではやわらかく煮た大豆を使用した給食を</a:t>
              </a:r>
              <a:endParaRPr kumimoji="1" lang="en-US" altLang="ja-JP" sz="1050" dirty="0">
                <a:latin typeface="BIZ UDPゴシック" panose="020B0400000000000000" pitchFamily="50" charset="-128"/>
                <a:ea typeface="BIZ UDPゴシック" panose="020B0400000000000000" pitchFamily="50" charset="-128"/>
              </a:endParaRPr>
            </a:p>
            <a:p>
              <a:pPr>
                <a:lnSpc>
                  <a:spcPct val="150000"/>
                </a:lnSpc>
              </a:pPr>
              <a:r>
                <a:rPr kumimoji="1" lang="ja-JP" altLang="en-US" sz="1050" dirty="0">
                  <a:latin typeface="BIZ UDPゴシック" panose="020B0400000000000000" pitchFamily="50" charset="-128"/>
                  <a:ea typeface="BIZ UDPゴシック" panose="020B0400000000000000" pitchFamily="50" charset="-128"/>
                </a:rPr>
                <a:t>食べます。なお、豆まきに使用する大豆は、鬼退治にのみ使用し、食べることはしません。</a:t>
              </a:r>
              <a:endParaRPr kumimoji="1" lang="en-US" altLang="ja-JP" sz="1100" dirty="0">
                <a:latin typeface="BIZ UDPゴシック" panose="020B0400000000000000" pitchFamily="50" charset="-128"/>
                <a:ea typeface="BIZ UDPゴシック" panose="020B0400000000000000" pitchFamily="50" charset="-128"/>
              </a:endParaRPr>
            </a:p>
          </p:txBody>
        </p:sp>
        <p:sp>
          <p:nvSpPr>
            <p:cNvPr id="20" name="テキスト ボックス 19">
              <a:extLst>
                <a:ext uri="{FF2B5EF4-FFF2-40B4-BE49-F238E27FC236}">
                  <a16:creationId xmlns:a16="http://schemas.microsoft.com/office/drawing/2014/main" id="{B1A7BAC6-0024-4C31-B286-7B3FBD81E0FB}"/>
                </a:ext>
              </a:extLst>
            </p:cNvPr>
            <p:cNvSpPr txBox="1"/>
            <p:nvPr/>
          </p:nvSpPr>
          <p:spPr>
            <a:xfrm>
              <a:off x="2074623" y="7290271"/>
              <a:ext cx="2389962" cy="322268"/>
            </a:xfrm>
            <a:prstGeom prst="rect">
              <a:avLst/>
            </a:prstGeom>
            <a:solidFill>
              <a:schemeClr val="bg1"/>
            </a:solidFill>
            <a:ln>
              <a:noFill/>
            </a:ln>
          </p:spPr>
          <p:txBody>
            <a:bodyPr wrap="square">
              <a:spAutoFit/>
            </a:bodyPr>
            <a:lstStyle/>
            <a:p>
              <a:pPr algn="ctr">
                <a:lnSpc>
                  <a:spcPct val="150000"/>
                </a:lnSpc>
              </a:pPr>
              <a:r>
                <a:rPr kumimoji="1" lang="ja-JP" altLang="en-US" sz="1200" b="1" dirty="0">
                  <a:latin typeface="BIZ UDPゴシック" panose="020B0400000000000000" pitchFamily="50" charset="-128"/>
                  <a:ea typeface="BIZ UDPゴシック" panose="020B0400000000000000" pitchFamily="50" charset="-128"/>
                </a:rPr>
                <a:t>豆の窒息・誤嚥事故に注意</a:t>
              </a:r>
              <a:endParaRPr kumimoji="1" lang="en-US" altLang="ja-JP" sz="1200" b="1" dirty="0">
                <a:latin typeface="BIZ UDPゴシック" panose="020B0400000000000000" pitchFamily="50" charset="-128"/>
                <a:ea typeface="BIZ UDPゴシック" panose="020B0400000000000000" pitchFamily="50" charset="-128"/>
              </a:endParaRPr>
            </a:p>
          </p:txBody>
        </p:sp>
        <p:pic>
          <p:nvPicPr>
            <p:cNvPr id="23" name="Picture 22" descr="注意のマーク">
              <a:extLst>
                <a:ext uri="{FF2B5EF4-FFF2-40B4-BE49-F238E27FC236}">
                  <a16:creationId xmlns:a16="http://schemas.microsoft.com/office/drawing/2014/main" id="{239DAC66-1994-4E71-9E6B-029D22E2E5F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43100" y="7290271"/>
              <a:ext cx="360040" cy="328536"/>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正方形/長方形 10">
            <a:extLst>
              <a:ext uri="{FF2B5EF4-FFF2-40B4-BE49-F238E27FC236}">
                <a16:creationId xmlns:a16="http://schemas.microsoft.com/office/drawing/2014/main" id="{B3A413F7-3F49-4693-9AB8-85196B01072A}"/>
              </a:ext>
            </a:extLst>
          </p:cNvPr>
          <p:cNvSpPr/>
          <p:nvPr/>
        </p:nvSpPr>
        <p:spPr>
          <a:xfrm>
            <a:off x="358924" y="3977903"/>
            <a:ext cx="5760640" cy="1728192"/>
          </a:xfrm>
          <a:prstGeom prst="rect">
            <a:avLst/>
          </a:prstGeom>
          <a:noFill/>
          <a:ln w="3175">
            <a:solidFill>
              <a:srgbClr val="99FF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0D20C859-D1C7-4361-9475-6C8CACAE36D2}"/>
              </a:ext>
            </a:extLst>
          </p:cNvPr>
          <p:cNvSpPr/>
          <p:nvPr/>
        </p:nvSpPr>
        <p:spPr>
          <a:xfrm>
            <a:off x="358924" y="5850111"/>
            <a:ext cx="5760640" cy="3312368"/>
          </a:xfrm>
          <a:prstGeom prst="rect">
            <a:avLst/>
          </a:prstGeom>
          <a:noFill/>
          <a:ln w="3175">
            <a:solidFill>
              <a:srgbClr val="99FF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Picture 2" descr="赤鬼のイラスト「節分の豆まき」">
            <a:extLst>
              <a:ext uri="{FF2B5EF4-FFF2-40B4-BE49-F238E27FC236}">
                <a16:creationId xmlns:a16="http://schemas.microsoft.com/office/drawing/2014/main" id="{30E60E8C-BE39-4176-B18A-76A4DE3E704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95428" y="5778103"/>
            <a:ext cx="1080120" cy="11645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恵方巻きを食べる人のイラスト">
            <a:extLst>
              <a:ext uri="{FF2B5EF4-FFF2-40B4-BE49-F238E27FC236}">
                <a16:creationId xmlns:a16="http://schemas.microsoft.com/office/drawing/2014/main" id="{9051B9DC-FDE6-473E-A45D-B34E6FA6EF3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5471492" y="8273527"/>
            <a:ext cx="864096" cy="97842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チョークサインのイラスト（女性）">
            <a:extLst>
              <a:ext uri="{FF2B5EF4-FFF2-40B4-BE49-F238E27FC236}">
                <a16:creationId xmlns:a16="http://schemas.microsoft.com/office/drawing/2014/main" id="{8F19F807-A2D0-475F-BD09-CBA066CA50C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87316" y="7218263"/>
            <a:ext cx="536848" cy="53684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節分のイラスト「オカメさん」">
            <a:extLst>
              <a:ext uri="{FF2B5EF4-FFF2-40B4-BE49-F238E27FC236}">
                <a16:creationId xmlns:a16="http://schemas.microsoft.com/office/drawing/2014/main" id="{FB80867B-131B-480F-80B9-B52E29AA1FE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79004" y="3329831"/>
            <a:ext cx="641226" cy="64122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恵方ロールケーキを食べる男の子のイラスト">
            <a:extLst>
              <a:ext uri="{FF2B5EF4-FFF2-40B4-BE49-F238E27FC236}">
                <a16:creationId xmlns:a16="http://schemas.microsoft.com/office/drawing/2014/main" id="{BABF3B42-AA72-4E85-A1DA-2960FFAD01F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51412" y="3257823"/>
            <a:ext cx="792088" cy="880098"/>
          </a:xfrm>
          <a:prstGeom prst="rect">
            <a:avLst/>
          </a:prstGeom>
          <a:noFill/>
          <a:extLst>
            <a:ext uri="{909E8E84-426E-40DD-AFC4-6F175D3DCCD1}">
              <a14:hiddenFill xmlns:a14="http://schemas.microsoft.com/office/drawing/2010/main">
                <a:solidFill>
                  <a:srgbClr val="FFFFFF"/>
                </a:solidFill>
              </a14:hiddenFill>
            </a:ext>
          </a:extLst>
        </p:spPr>
      </p:pic>
      <p:sp>
        <p:nvSpPr>
          <p:cNvPr id="31" name="テキスト ボックス 30">
            <a:extLst>
              <a:ext uri="{FF2B5EF4-FFF2-40B4-BE49-F238E27FC236}">
                <a16:creationId xmlns:a16="http://schemas.microsoft.com/office/drawing/2014/main" id="{E23CA0DE-C769-4F4E-B18B-826A88D35031}"/>
              </a:ext>
            </a:extLst>
          </p:cNvPr>
          <p:cNvSpPr txBox="1"/>
          <p:nvPr/>
        </p:nvSpPr>
        <p:spPr>
          <a:xfrm>
            <a:off x="7775748" y="377503"/>
            <a:ext cx="4176464" cy="769441"/>
          </a:xfrm>
          <a:prstGeom prst="rect">
            <a:avLst/>
          </a:prstGeom>
          <a:solidFill>
            <a:schemeClr val="bg1"/>
          </a:solidFill>
        </p:spPr>
        <p:txBody>
          <a:bodyPr wrap="square" rtlCol="0">
            <a:spAutoFit/>
          </a:bodyPr>
          <a:lstStyle/>
          <a:p>
            <a:pPr algn="ctr"/>
            <a:r>
              <a:rPr kumimoji="1" lang="ja-JP" altLang="en-US" sz="2400" b="1" dirty="0">
                <a:solidFill>
                  <a:schemeClr val="accent2"/>
                </a:solidFill>
                <a:latin typeface="BIZ UDPゴシック" panose="020B0400000000000000" pitchFamily="50" charset="-128"/>
                <a:ea typeface="BIZ UDPゴシック" panose="020B0400000000000000" pitchFamily="50" charset="-128"/>
              </a:rPr>
              <a:t>節分クイズ！</a:t>
            </a:r>
            <a:endParaRPr kumimoji="1" lang="en-US" altLang="ja-JP" sz="2400" b="1" dirty="0">
              <a:solidFill>
                <a:schemeClr val="accent2"/>
              </a:solidFill>
              <a:latin typeface="BIZ UDPゴシック" panose="020B0400000000000000" pitchFamily="50" charset="-128"/>
              <a:ea typeface="BIZ UDPゴシック" panose="020B0400000000000000" pitchFamily="50" charset="-128"/>
            </a:endParaRPr>
          </a:p>
          <a:p>
            <a:pPr algn="ctr"/>
            <a:r>
              <a:rPr kumimoji="1" lang="ja-JP" altLang="en-US" sz="2000" dirty="0">
                <a:latin typeface="BIZ UDPゴシック" panose="020B0400000000000000" pitchFamily="50" charset="-128"/>
                <a:ea typeface="BIZ UDPゴシック" panose="020B0400000000000000" pitchFamily="50" charset="-128"/>
              </a:rPr>
              <a:t>鬼が嫌いな魚はどれでしょう？</a:t>
            </a:r>
            <a:endParaRPr kumimoji="1" lang="ja-JP" altLang="en-US" sz="2400" dirty="0">
              <a:latin typeface="BIZ UDPゴシック" panose="020B0400000000000000" pitchFamily="50" charset="-128"/>
              <a:ea typeface="BIZ UDPゴシック" panose="020B0400000000000000" pitchFamily="50" charset="-128"/>
            </a:endParaRPr>
          </a:p>
        </p:txBody>
      </p:sp>
      <p:pic>
        <p:nvPicPr>
          <p:cNvPr id="19" name="Picture 12" descr="鯵・アジのイラスト">
            <a:extLst>
              <a:ext uri="{FF2B5EF4-FFF2-40B4-BE49-F238E27FC236}">
                <a16:creationId xmlns:a16="http://schemas.microsoft.com/office/drawing/2014/main" id="{7325C9F6-741F-4ABA-99D9-C01B9E93DE3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55668" y="1745655"/>
            <a:ext cx="1531736" cy="108242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4" descr="イワシ・マイワシのイラスト">
            <a:extLst>
              <a:ext uri="{FF2B5EF4-FFF2-40B4-BE49-F238E27FC236}">
                <a16:creationId xmlns:a16="http://schemas.microsoft.com/office/drawing/2014/main" id="{789274CD-F9FE-4E3C-8912-BA2C19CFA92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999884" y="1889671"/>
            <a:ext cx="1207559" cy="854952"/>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マグロのイラスト">
            <a:extLst>
              <a:ext uri="{FF2B5EF4-FFF2-40B4-BE49-F238E27FC236}">
                <a16:creationId xmlns:a16="http://schemas.microsoft.com/office/drawing/2014/main" id="{822A3DB9-3D26-431B-A55C-EC5A072788E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296028" y="1457623"/>
            <a:ext cx="2557102" cy="1800200"/>
          </a:xfrm>
          <a:prstGeom prst="rect">
            <a:avLst/>
          </a:prstGeom>
          <a:noFill/>
          <a:extLst>
            <a:ext uri="{909E8E84-426E-40DD-AFC4-6F175D3DCCD1}">
              <a14:hiddenFill xmlns:a14="http://schemas.microsoft.com/office/drawing/2010/main">
                <a:solidFill>
                  <a:srgbClr val="FFFFFF"/>
                </a:solidFill>
              </a14:hiddenFill>
            </a:ext>
          </a:extLst>
        </p:spPr>
      </p:pic>
      <p:sp>
        <p:nvSpPr>
          <p:cNvPr id="22" name="テキスト ボックス 21">
            <a:extLst>
              <a:ext uri="{FF2B5EF4-FFF2-40B4-BE49-F238E27FC236}">
                <a16:creationId xmlns:a16="http://schemas.microsoft.com/office/drawing/2014/main" id="{89B6B2E3-83DB-44E1-A917-DD61AD55DB3C}"/>
              </a:ext>
            </a:extLst>
          </p:cNvPr>
          <p:cNvSpPr txBox="1"/>
          <p:nvPr/>
        </p:nvSpPr>
        <p:spPr>
          <a:xfrm>
            <a:off x="6911652" y="1241599"/>
            <a:ext cx="1584176" cy="338554"/>
          </a:xfrm>
          <a:prstGeom prst="rect">
            <a:avLst/>
          </a:prstGeom>
          <a:noFill/>
        </p:spPr>
        <p:txBody>
          <a:bodyPr wrap="square" rtlCol="0">
            <a:spAutoFit/>
          </a:bodyPr>
          <a:lstStyle/>
          <a:p>
            <a:r>
              <a:rPr kumimoji="1" lang="ja-JP" altLang="en-US" sz="1600" b="1" dirty="0">
                <a:latin typeface="BIZ UDPゴシック" panose="020B0400000000000000" pitchFamily="50" charset="-128"/>
                <a:ea typeface="BIZ UDPゴシック" panose="020B0400000000000000" pitchFamily="50" charset="-128"/>
              </a:rPr>
              <a:t>①　鯵（アジ）</a:t>
            </a:r>
          </a:p>
        </p:txBody>
      </p:sp>
      <p:sp>
        <p:nvSpPr>
          <p:cNvPr id="36" name="テキスト ボックス 35">
            <a:extLst>
              <a:ext uri="{FF2B5EF4-FFF2-40B4-BE49-F238E27FC236}">
                <a16:creationId xmlns:a16="http://schemas.microsoft.com/office/drawing/2014/main" id="{9D809AC1-C955-4297-90A5-1B2CA7C54D54}"/>
              </a:ext>
            </a:extLst>
          </p:cNvPr>
          <p:cNvSpPr txBox="1"/>
          <p:nvPr/>
        </p:nvSpPr>
        <p:spPr>
          <a:xfrm>
            <a:off x="8639844" y="1241599"/>
            <a:ext cx="1584176" cy="338554"/>
          </a:xfrm>
          <a:prstGeom prst="rect">
            <a:avLst/>
          </a:prstGeom>
          <a:noFill/>
        </p:spPr>
        <p:txBody>
          <a:bodyPr wrap="square" rtlCol="0">
            <a:spAutoFit/>
          </a:bodyPr>
          <a:lstStyle/>
          <a:p>
            <a:r>
              <a:rPr kumimoji="1" lang="ja-JP" altLang="en-US" sz="1600" b="1" dirty="0">
                <a:latin typeface="BIZ UDPゴシック" panose="020B0400000000000000" pitchFamily="50" charset="-128"/>
                <a:ea typeface="BIZ UDPゴシック" panose="020B0400000000000000" pitchFamily="50" charset="-128"/>
              </a:rPr>
              <a:t>②　鰯（イワシ）</a:t>
            </a:r>
            <a:endParaRPr kumimoji="1" lang="en-US" altLang="ja-JP" sz="1600" b="1" dirty="0">
              <a:latin typeface="BIZ UDPゴシック" panose="020B0400000000000000" pitchFamily="50" charset="-128"/>
              <a:ea typeface="BIZ UDPゴシック" panose="020B0400000000000000" pitchFamily="50" charset="-128"/>
            </a:endParaRPr>
          </a:p>
        </p:txBody>
      </p:sp>
      <p:sp>
        <p:nvSpPr>
          <p:cNvPr id="37" name="テキスト ボックス 36">
            <a:extLst>
              <a:ext uri="{FF2B5EF4-FFF2-40B4-BE49-F238E27FC236}">
                <a16:creationId xmlns:a16="http://schemas.microsoft.com/office/drawing/2014/main" id="{E3C7B774-8BB7-47EA-9A2B-E2F7AD4C2D15}"/>
              </a:ext>
            </a:extLst>
          </p:cNvPr>
          <p:cNvSpPr txBox="1"/>
          <p:nvPr/>
        </p:nvSpPr>
        <p:spPr>
          <a:xfrm>
            <a:off x="10584060" y="1241599"/>
            <a:ext cx="1584176" cy="338554"/>
          </a:xfrm>
          <a:prstGeom prst="rect">
            <a:avLst/>
          </a:prstGeom>
          <a:noFill/>
        </p:spPr>
        <p:txBody>
          <a:bodyPr wrap="square" rtlCol="0">
            <a:spAutoFit/>
          </a:bodyPr>
          <a:lstStyle/>
          <a:p>
            <a:r>
              <a:rPr kumimoji="1" lang="ja-JP" altLang="en-US" sz="1600" b="1" dirty="0">
                <a:latin typeface="BIZ UDPゴシック" panose="020B0400000000000000" pitchFamily="50" charset="-128"/>
                <a:ea typeface="BIZ UDPゴシック" panose="020B0400000000000000" pitchFamily="50" charset="-128"/>
              </a:rPr>
              <a:t>③　鮪（マグロ）</a:t>
            </a:r>
            <a:endParaRPr kumimoji="1" lang="en-US" altLang="ja-JP" sz="1600" b="1" dirty="0">
              <a:latin typeface="BIZ UDPゴシック" panose="020B0400000000000000" pitchFamily="50" charset="-128"/>
              <a:ea typeface="BIZ UDPゴシック" panose="020B0400000000000000" pitchFamily="50" charset="-128"/>
            </a:endParaRPr>
          </a:p>
        </p:txBody>
      </p:sp>
      <p:pic>
        <p:nvPicPr>
          <p:cNvPr id="1046" name="Picture 22" descr="マルとバツを出すうさぎのキャラクター">
            <a:extLst>
              <a:ext uri="{FF2B5EF4-FFF2-40B4-BE49-F238E27FC236}">
                <a16:creationId xmlns:a16="http://schemas.microsoft.com/office/drawing/2014/main" id="{A06D0A4B-4405-40DC-8349-73A3854E6A0A}"/>
              </a:ext>
            </a:extLst>
          </p:cNvPr>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10000" b="90000" l="5000" r="95556">
                        <a14:foregroundMark x1="11111" y1="53889" x2="11111" y2="53889"/>
                        <a14:foregroundMark x1="11111" y1="53889" x2="11111" y2="53889"/>
                        <a14:foregroundMark x1="7778" y1="53333" x2="7778" y2="53333"/>
                        <a14:foregroundMark x1="6667" y1="53333" x2="6667" y2="53333"/>
                        <a14:foregroundMark x1="63889" y1="60556" x2="70000" y2="49444"/>
                        <a14:foregroundMark x1="91667" y1="53889" x2="90000" y2="53889"/>
                        <a14:foregroundMark x1="87222" y1="53333" x2="87222" y2="53333"/>
                        <a14:foregroundMark x1="90556" y1="57222" x2="90556" y2="57222"/>
                        <a14:foregroundMark x1="95556" y1="51111" x2="95556" y2="51111"/>
                        <a14:foregroundMark x1="92778" y1="49444" x2="92778" y2="49444"/>
                        <a14:foregroundMark x1="5000" y1="55000" x2="5000" y2="55000"/>
                        <a14:foregroundMark x1="5000" y1="50556" x2="5000" y2="50556"/>
                        <a14:foregroundMark x1="13889" y1="51111" x2="13889" y2="51111"/>
                        <a14:foregroundMark x1="13333" y1="62778" x2="13333" y2="62778"/>
                        <a14:foregroundMark x1="11667" y1="66667" x2="11667" y2="66667"/>
                        <a14:foregroundMark x1="91667" y1="46111" x2="91667" y2="46111"/>
                      </a14:backgroundRemoval>
                    </a14:imgEffect>
                  </a14:imgLayer>
                </a14:imgProps>
              </a:ext>
              <a:ext uri="{28A0092B-C50C-407E-A947-70E740481C1C}">
                <a14:useLocalDpi xmlns:a14="http://schemas.microsoft.com/office/drawing/2010/main" val="0"/>
              </a:ext>
            </a:extLst>
          </a:blip>
          <a:srcRect/>
          <a:stretch>
            <a:fillRect/>
          </a:stretch>
        </p:blipFill>
        <p:spPr bwMode="auto">
          <a:xfrm>
            <a:off x="10656068" y="0"/>
            <a:ext cx="1043038" cy="1043038"/>
          </a:xfrm>
          <a:prstGeom prst="rect">
            <a:avLst/>
          </a:prstGeom>
          <a:noFill/>
          <a:extLst>
            <a:ext uri="{909E8E84-426E-40DD-AFC4-6F175D3DCCD1}">
              <a14:hiddenFill xmlns:a14="http://schemas.microsoft.com/office/drawing/2010/main">
                <a:solidFill>
                  <a:srgbClr val="FFFFFF"/>
                </a:solidFill>
              </a14:hiddenFill>
            </a:ext>
          </a:extLst>
        </p:spPr>
      </p:pic>
      <p:sp>
        <p:nvSpPr>
          <p:cNvPr id="28" name="テキスト ボックス 27">
            <a:extLst>
              <a:ext uri="{FF2B5EF4-FFF2-40B4-BE49-F238E27FC236}">
                <a16:creationId xmlns:a16="http://schemas.microsoft.com/office/drawing/2014/main" id="{93A9E6FA-617C-4C48-B671-2D1420913D65}"/>
              </a:ext>
            </a:extLst>
          </p:cNvPr>
          <p:cNvSpPr txBox="1"/>
          <p:nvPr/>
        </p:nvSpPr>
        <p:spPr>
          <a:xfrm>
            <a:off x="7487716" y="3689871"/>
            <a:ext cx="3816424" cy="646331"/>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こたえは・・・　②のイワシ！</a:t>
            </a:r>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　　　　　　　　鬼はイワシを焼いたときの匂いが</a:t>
            </a:r>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　　　　　　　　苦手なんだって。</a:t>
            </a:r>
          </a:p>
        </p:txBody>
      </p:sp>
      <p:pic>
        <p:nvPicPr>
          <p:cNvPr id="1048" name="Picture 24" descr="柊鰯のイラスト">
            <a:extLst>
              <a:ext uri="{FF2B5EF4-FFF2-40B4-BE49-F238E27FC236}">
                <a16:creationId xmlns:a16="http://schemas.microsoft.com/office/drawing/2014/main" id="{04FD0C78-F369-4759-A246-801E0483930E}"/>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1304140" y="3185815"/>
            <a:ext cx="1368152" cy="1320267"/>
          </a:xfrm>
          <a:prstGeom prst="rect">
            <a:avLst/>
          </a:prstGeom>
          <a:noFill/>
          <a:extLst>
            <a:ext uri="{909E8E84-426E-40DD-AFC4-6F175D3DCCD1}">
              <a14:hiddenFill xmlns:a14="http://schemas.microsoft.com/office/drawing/2010/main">
                <a:solidFill>
                  <a:srgbClr val="FFFFFF"/>
                </a:solidFill>
              </a14:hiddenFill>
            </a:ext>
          </a:extLst>
        </p:spPr>
      </p:pic>
      <p:sp>
        <p:nvSpPr>
          <p:cNvPr id="48" name="テキスト ボックス 47">
            <a:extLst>
              <a:ext uri="{FF2B5EF4-FFF2-40B4-BE49-F238E27FC236}">
                <a16:creationId xmlns:a16="http://schemas.microsoft.com/office/drawing/2014/main" id="{A8C83615-5E42-48F5-823F-55754DE3BC79}"/>
              </a:ext>
            </a:extLst>
          </p:cNvPr>
          <p:cNvSpPr txBox="1"/>
          <p:nvPr/>
        </p:nvSpPr>
        <p:spPr>
          <a:xfrm>
            <a:off x="6407596" y="4405920"/>
            <a:ext cx="6551194" cy="261610"/>
          </a:xfrm>
          <a:prstGeom prst="rect">
            <a:avLst/>
          </a:prstGeom>
          <a:noFill/>
        </p:spPr>
        <p:txBody>
          <a:bodyPr wrap="square">
            <a:spAutoFit/>
          </a:bodyPr>
          <a:lstStyle/>
          <a:p>
            <a:pPr algn="r"/>
            <a:r>
              <a:rPr lang="ja-JP" altLang="en-US" sz="1050" dirty="0"/>
              <a:t>参考：　</a:t>
            </a:r>
            <a:r>
              <a:rPr lang="en-US" altLang="ja-JP" sz="1050" dirty="0"/>
              <a:t>https://hoiclue.jp/1545.html</a:t>
            </a:r>
            <a:endParaRPr lang="ja-JP" altLang="en-US" sz="1050" dirty="0"/>
          </a:p>
        </p:txBody>
      </p:sp>
      <p:sp>
        <p:nvSpPr>
          <p:cNvPr id="34" name="テキスト ボックス 33">
            <a:extLst>
              <a:ext uri="{FF2B5EF4-FFF2-40B4-BE49-F238E27FC236}">
                <a16:creationId xmlns:a16="http://schemas.microsoft.com/office/drawing/2014/main" id="{9E1D86F7-1640-4796-90F7-F226E69734F1}"/>
              </a:ext>
            </a:extLst>
          </p:cNvPr>
          <p:cNvSpPr txBox="1"/>
          <p:nvPr/>
        </p:nvSpPr>
        <p:spPr>
          <a:xfrm>
            <a:off x="6839644" y="5634087"/>
            <a:ext cx="5904656" cy="3323089"/>
          </a:xfrm>
          <a:prstGeom prst="rect">
            <a:avLst/>
          </a:prstGeom>
          <a:noFill/>
        </p:spPr>
        <p:txBody>
          <a:bodyPr wrap="square" rtlCol="0">
            <a:spAutoFit/>
          </a:bodyPr>
          <a:lstStyle/>
          <a:p>
            <a:pPr>
              <a:lnSpc>
                <a:spcPct val="150000"/>
              </a:lnSpc>
            </a:pPr>
            <a:r>
              <a:rPr kumimoji="1" lang="ja-JP" altLang="en-US" sz="1600" b="1" dirty="0">
                <a:highlight>
                  <a:srgbClr val="FFFF00"/>
                </a:highlight>
                <a:latin typeface="BIZ UDPゴシック" panose="020B0400000000000000" pitchFamily="50" charset="-128"/>
                <a:ea typeface="BIZ UDPゴシック" panose="020B0400000000000000" pitchFamily="50" charset="-128"/>
              </a:rPr>
              <a:t>▶大豆が「畑の肉」と呼ばれる理由とは？</a:t>
            </a:r>
            <a:endParaRPr kumimoji="1" lang="en-US" altLang="ja-JP" sz="1600" b="1" dirty="0">
              <a:highlight>
                <a:srgbClr val="FFFF00"/>
              </a:highlight>
              <a:latin typeface="BIZ UDPゴシック" panose="020B0400000000000000" pitchFamily="50" charset="-128"/>
              <a:ea typeface="BIZ UDPゴシック" panose="020B0400000000000000" pitchFamily="50" charset="-128"/>
            </a:endParaRPr>
          </a:p>
          <a:p>
            <a:pPr>
              <a:lnSpc>
                <a:spcPct val="150000"/>
              </a:lnSpc>
            </a:pPr>
            <a:endParaRPr kumimoji="1" lang="en-US" altLang="ja-JP" sz="400" dirty="0">
              <a:highlight>
                <a:srgbClr val="FFFF00"/>
              </a:highlight>
              <a:latin typeface="BIZ UDPゴシック" panose="020B0400000000000000" pitchFamily="50" charset="-128"/>
              <a:ea typeface="BIZ UDPゴシック" panose="020B0400000000000000" pitchFamily="50" charset="-128"/>
            </a:endParaRPr>
          </a:p>
          <a:p>
            <a:pPr>
              <a:lnSpc>
                <a:spcPct val="150000"/>
              </a:lnSpc>
            </a:pPr>
            <a:r>
              <a:rPr kumimoji="1" lang="ja-JP" altLang="en-US" sz="1200" dirty="0">
                <a:latin typeface="BIZ UDPゴシック" panose="020B0400000000000000" pitchFamily="50" charset="-128"/>
                <a:ea typeface="BIZ UDPゴシック" panose="020B0400000000000000" pitchFamily="50" charset="-128"/>
              </a:rPr>
              <a:t>　大豆には、</a:t>
            </a:r>
            <a:r>
              <a:rPr kumimoji="1" lang="ja-JP" altLang="en-US" sz="1200" dirty="0">
                <a:solidFill>
                  <a:srgbClr val="FF0000"/>
                </a:solidFill>
                <a:latin typeface="BIZ UDPゴシック" panose="020B0400000000000000" pitchFamily="50" charset="-128"/>
                <a:ea typeface="BIZ UDPゴシック" panose="020B0400000000000000" pitchFamily="50" charset="-128"/>
              </a:rPr>
              <a:t>お肉に匹敵する量のタンパク質</a:t>
            </a:r>
            <a:r>
              <a:rPr kumimoji="1" lang="ja-JP" altLang="en-US" sz="1200" dirty="0">
                <a:latin typeface="BIZ UDPゴシック" panose="020B0400000000000000" pitchFamily="50" charset="-128"/>
                <a:ea typeface="BIZ UDPゴシック" panose="020B0400000000000000" pitchFamily="50" charset="-128"/>
              </a:rPr>
              <a:t>が含まれています。</a:t>
            </a:r>
            <a:endParaRPr kumimoji="1" lang="en-US" altLang="ja-JP" sz="1200" dirty="0">
              <a:latin typeface="BIZ UDPゴシック" panose="020B0400000000000000" pitchFamily="50" charset="-128"/>
              <a:ea typeface="BIZ UDPゴシック" panose="020B0400000000000000" pitchFamily="50" charset="-128"/>
            </a:endParaRPr>
          </a:p>
          <a:p>
            <a:pPr>
              <a:lnSpc>
                <a:spcPct val="150000"/>
              </a:lnSpc>
            </a:pPr>
            <a:r>
              <a:rPr kumimoji="1" lang="ja-JP" altLang="en-US" sz="1200" dirty="0">
                <a:latin typeface="BIZ UDPゴシック" panose="020B0400000000000000" pitchFamily="50" charset="-128"/>
                <a:ea typeface="BIZ UDPゴシック" panose="020B0400000000000000" pitchFamily="50" charset="-128"/>
              </a:rPr>
              <a:t>タンパク質は、人間の筋肉や内臓など体の組織を作っている成分で、</a:t>
            </a:r>
            <a:endParaRPr kumimoji="1" lang="en-US" altLang="ja-JP" sz="1200" dirty="0">
              <a:latin typeface="BIZ UDPゴシック" panose="020B0400000000000000" pitchFamily="50" charset="-128"/>
              <a:ea typeface="BIZ UDPゴシック" panose="020B0400000000000000" pitchFamily="50" charset="-128"/>
            </a:endParaRPr>
          </a:p>
          <a:p>
            <a:pPr>
              <a:lnSpc>
                <a:spcPct val="150000"/>
              </a:lnSpc>
            </a:pPr>
            <a:r>
              <a:rPr kumimoji="1" lang="ja-JP" altLang="en-US" sz="1200" dirty="0">
                <a:latin typeface="BIZ UDPゴシック" panose="020B0400000000000000" pitchFamily="50" charset="-128"/>
                <a:ea typeface="BIZ UDPゴシック" panose="020B0400000000000000" pitchFamily="50" charset="-128"/>
              </a:rPr>
              <a:t>生きていくうえで欠かせない栄養素です。</a:t>
            </a:r>
            <a:endParaRPr kumimoji="1" lang="en-US" altLang="ja-JP" sz="1100" dirty="0">
              <a:latin typeface="BIZ UDPゴシック" panose="020B0400000000000000" pitchFamily="50" charset="-128"/>
              <a:ea typeface="BIZ UDPゴシック" panose="020B0400000000000000" pitchFamily="50" charset="-128"/>
            </a:endParaRPr>
          </a:p>
          <a:p>
            <a:pPr>
              <a:lnSpc>
                <a:spcPct val="150000"/>
              </a:lnSpc>
            </a:pPr>
            <a:r>
              <a:rPr kumimoji="1" lang="ja-JP" altLang="en-US" sz="1200" dirty="0">
                <a:latin typeface="BIZ UDPゴシック" panose="020B0400000000000000" pitchFamily="50" charset="-128"/>
                <a:ea typeface="BIZ UDPゴシック" panose="020B0400000000000000" pitchFamily="50" charset="-128"/>
              </a:rPr>
              <a:t>　また、大豆には</a:t>
            </a:r>
            <a:r>
              <a:rPr kumimoji="1" lang="ja-JP" altLang="en-US" sz="1200" dirty="0">
                <a:solidFill>
                  <a:srgbClr val="FF0000"/>
                </a:solidFill>
                <a:latin typeface="BIZ UDPゴシック" panose="020B0400000000000000" pitchFamily="50" charset="-128"/>
                <a:ea typeface="BIZ UDPゴシック" panose="020B0400000000000000" pitchFamily="50" charset="-128"/>
              </a:rPr>
              <a:t>脂質</a:t>
            </a:r>
            <a:r>
              <a:rPr kumimoji="1" lang="ja-JP" altLang="en-US" sz="1200" dirty="0">
                <a:latin typeface="BIZ UDPゴシック" panose="020B0400000000000000" pitchFamily="50" charset="-128"/>
                <a:ea typeface="BIZ UDPゴシック" panose="020B0400000000000000" pitchFamily="50" charset="-128"/>
              </a:rPr>
              <a:t>、</a:t>
            </a:r>
            <a:r>
              <a:rPr kumimoji="1" lang="ja-JP" altLang="en-US" sz="1200" dirty="0">
                <a:solidFill>
                  <a:srgbClr val="FF0000"/>
                </a:solidFill>
                <a:latin typeface="BIZ UDPゴシック" panose="020B0400000000000000" pitchFamily="50" charset="-128"/>
                <a:ea typeface="BIZ UDPゴシック" panose="020B0400000000000000" pitchFamily="50" charset="-128"/>
              </a:rPr>
              <a:t>炭水化物</a:t>
            </a:r>
            <a:r>
              <a:rPr kumimoji="1" lang="ja-JP" altLang="en-US" sz="1200" dirty="0">
                <a:latin typeface="BIZ UDPゴシック" panose="020B0400000000000000" pitchFamily="50" charset="-128"/>
                <a:ea typeface="BIZ UDPゴシック" panose="020B0400000000000000" pitchFamily="50" charset="-128"/>
              </a:rPr>
              <a:t>、</a:t>
            </a:r>
            <a:r>
              <a:rPr kumimoji="1" lang="ja-JP" altLang="en-US" sz="1200" dirty="0">
                <a:solidFill>
                  <a:srgbClr val="FF0000"/>
                </a:solidFill>
                <a:latin typeface="BIZ UDPゴシック" panose="020B0400000000000000" pitchFamily="50" charset="-128"/>
                <a:ea typeface="BIZ UDPゴシック" panose="020B0400000000000000" pitchFamily="50" charset="-128"/>
              </a:rPr>
              <a:t>食物繊維</a:t>
            </a:r>
            <a:r>
              <a:rPr kumimoji="1" lang="ja-JP" altLang="en-US" sz="1200" dirty="0">
                <a:latin typeface="BIZ UDPゴシック" panose="020B0400000000000000" pitchFamily="50" charset="-128"/>
                <a:ea typeface="BIZ UDPゴシック" panose="020B0400000000000000" pitchFamily="50" charset="-128"/>
              </a:rPr>
              <a:t>、</a:t>
            </a:r>
            <a:r>
              <a:rPr kumimoji="1" lang="ja-JP" altLang="en-US" sz="1200" dirty="0">
                <a:solidFill>
                  <a:srgbClr val="FF0000"/>
                </a:solidFill>
                <a:latin typeface="BIZ UDPゴシック" panose="020B0400000000000000" pitchFamily="50" charset="-128"/>
                <a:ea typeface="BIZ UDPゴシック" panose="020B0400000000000000" pitchFamily="50" charset="-128"/>
              </a:rPr>
              <a:t>カリウム</a:t>
            </a:r>
            <a:r>
              <a:rPr kumimoji="1" lang="ja-JP" altLang="en-US" sz="1200" dirty="0">
                <a:latin typeface="BIZ UDPゴシック" panose="020B0400000000000000" pitchFamily="50" charset="-128"/>
                <a:ea typeface="BIZ UDPゴシック" panose="020B0400000000000000" pitchFamily="50" charset="-128"/>
              </a:rPr>
              <a:t>、</a:t>
            </a:r>
            <a:r>
              <a:rPr kumimoji="1" lang="ja-JP" altLang="en-US" sz="1200" dirty="0">
                <a:solidFill>
                  <a:srgbClr val="FF0000"/>
                </a:solidFill>
                <a:latin typeface="BIZ UDPゴシック" panose="020B0400000000000000" pitchFamily="50" charset="-128"/>
                <a:ea typeface="BIZ UDPゴシック" panose="020B0400000000000000" pitchFamily="50" charset="-128"/>
              </a:rPr>
              <a:t>カルシウム</a:t>
            </a:r>
            <a:r>
              <a:rPr kumimoji="1" lang="ja-JP" altLang="en-US" sz="1200" dirty="0">
                <a:latin typeface="BIZ UDPゴシック" panose="020B0400000000000000" pitchFamily="50" charset="-128"/>
                <a:ea typeface="BIZ UDPゴシック" panose="020B0400000000000000" pitchFamily="50" charset="-128"/>
              </a:rPr>
              <a:t>、</a:t>
            </a:r>
            <a:r>
              <a:rPr kumimoji="1" lang="ja-JP" altLang="en-US" sz="1200" dirty="0">
                <a:solidFill>
                  <a:srgbClr val="FF0000"/>
                </a:solidFill>
                <a:latin typeface="BIZ UDPゴシック" panose="020B0400000000000000" pitchFamily="50" charset="-128"/>
                <a:ea typeface="BIZ UDPゴシック" panose="020B0400000000000000" pitchFamily="50" charset="-128"/>
              </a:rPr>
              <a:t>マグネシウム</a:t>
            </a:r>
            <a:r>
              <a:rPr kumimoji="1" lang="ja-JP" altLang="en-US" sz="1200" dirty="0">
                <a:latin typeface="BIZ UDPゴシック" panose="020B0400000000000000" pitchFamily="50" charset="-128"/>
                <a:ea typeface="BIZ UDPゴシック" panose="020B0400000000000000" pitchFamily="50" charset="-128"/>
              </a:rPr>
              <a:t>、</a:t>
            </a:r>
            <a:r>
              <a:rPr kumimoji="1" lang="ja-JP" altLang="en-US" sz="1200" dirty="0">
                <a:solidFill>
                  <a:srgbClr val="FF0000"/>
                </a:solidFill>
                <a:latin typeface="BIZ UDPゴシック" panose="020B0400000000000000" pitchFamily="50" charset="-128"/>
                <a:ea typeface="BIZ UDPゴシック" panose="020B0400000000000000" pitchFamily="50" charset="-128"/>
              </a:rPr>
              <a:t>鉄</a:t>
            </a:r>
            <a:r>
              <a:rPr kumimoji="1" lang="ja-JP" altLang="en-US" sz="1200" dirty="0">
                <a:latin typeface="BIZ UDPゴシック" panose="020B0400000000000000" pitchFamily="50" charset="-128"/>
                <a:ea typeface="BIZ UDPゴシック" panose="020B0400000000000000" pitchFamily="50" charset="-128"/>
              </a:rPr>
              <a:t>、</a:t>
            </a:r>
            <a:r>
              <a:rPr kumimoji="1" lang="ja-JP" altLang="en-US" sz="1200" dirty="0">
                <a:solidFill>
                  <a:srgbClr val="FF0000"/>
                </a:solidFill>
                <a:latin typeface="BIZ UDPゴシック" panose="020B0400000000000000" pitchFamily="50" charset="-128"/>
                <a:ea typeface="BIZ UDPゴシック" panose="020B0400000000000000" pitchFamily="50" charset="-128"/>
              </a:rPr>
              <a:t>亜鉛</a:t>
            </a:r>
            <a:r>
              <a:rPr kumimoji="1" lang="ja-JP" altLang="en-US" sz="1200" dirty="0">
                <a:latin typeface="BIZ UDPゴシック" panose="020B0400000000000000" pitchFamily="50" charset="-128"/>
                <a:ea typeface="BIZ UDPゴシック" panose="020B0400000000000000" pitchFamily="50" charset="-128"/>
              </a:rPr>
              <a:t>、</a:t>
            </a:r>
            <a:r>
              <a:rPr kumimoji="1" lang="ja-JP" altLang="en-US" sz="1200" dirty="0">
                <a:solidFill>
                  <a:srgbClr val="FF0000"/>
                </a:solidFill>
                <a:latin typeface="BIZ UDPゴシック" panose="020B0400000000000000" pitchFamily="50" charset="-128"/>
                <a:ea typeface="BIZ UDPゴシック" panose="020B0400000000000000" pitchFamily="50" charset="-128"/>
              </a:rPr>
              <a:t>銅</a:t>
            </a:r>
            <a:r>
              <a:rPr kumimoji="1" lang="ja-JP" altLang="en-US" sz="1200" dirty="0">
                <a:latin typeface="BIZ UDPゴシック" panose="020B0400000000000000" pitchFamily="50" charset="-128"/>
                <a:ea typeface="BIZ UDPゴシック" panose="020B0400000000000000" pitchFamily="50" charset="-128"/>
              </a:rPr>
              <a:t>、</a:t>
            </a:r>
            <a:r>
              <a:rPr kumimoji="1" lang="ja-JP" altLang="en-US" sz="1200" dirty="0">
                <a:solidFill>
                  <a:srgbClr val="FF0000"/>
                </a:solidFill>
                <a:latin typeface="BIZ UDPゴシック" panose="020B0400000000000000" pitchFamily="50" charset="-128"/>
                <a:ea typeface="BIZ UDPゴシック" panose="020B0400000000000000" pitchFamily="50" charset="-128"/>
              </a:rPr>
              <a:t>ビタミン</a:t>
            </a:r>
            <a:r>
              <a:rPr kumimoji="1" lang="en-US" altLang="ja-JP" sz="1200" dirty="0">
                <a:solidFill>
                  <a:srgbClr val="FF0000"/>
                </a:solidFill>
                <a:latin typeface="BIZ UDPゴシック" panose="020B0400000000000000" pitchFamily="50" charset="-128"/>
                <a:ea typeface="BIZ UDPゴシック" panose="020B0400000000000000" pitchFamily="50" charset="-128"/>
              </a:rPr>
              <a:t>E</a:t>
            </a:r>
            <a:r>
              <a:rPr kumimoji="1" lang="ja-JP" altLang="en-US" sz="1200" dirty="0">
                <a:latin typeface="BIZ UDPゴシック" panose="020B0400000000000000" pitchFamily="50" charset="-128"/>
                <a:ea typeface="BIZ UDPゴシック" panose="020B0400000000000000" pitchFamily="50" charset="-128"/>
              </a:rPr>
              <a:t>、</a:t>
            </a:r>
            <a:r>
              <a:rPr kumimoji="1" lang="ja-JP" altLang="en-US" sz="1200" dirty="0">
                <a:solidFill>
                  <a:srgbClr val="FF0000"/>
                </a:solidFill>
                <a:latin typeface="BIZ UDPゴシック" panose="020B0400000000000000" pitchFamily="50" charset="-128"/>
                <a:ea typeface="BIZ UDPゴシック" panose="020B0400000000000000" pitchFamily="50" charset="-128"/>
              </a:rPr>
              <a:t>ビタミン</a:t>
            </a:r>
            <a:r>
              <a:rPr kumimoji="1" lang="en-US" altLang="ja-JP" sz="1200" dirty="0">
                <a:solidFill>
                  <a:srgbClr val="FF0000"/>
                </a:solidFill>
                <a:latin typeface="BIZ UDPゴシック" panose="020B0400000000000000" pitchFamily="50" charset="-128"/>
                <a:ea typeface="BIZ UDPゴシック" panose="020B0400000000000000" pitchFamily="50" charset="-128"/>
              </a:rPr>
              <a:t>B1</a:t>
            </a:r>
            <a:r>
              <a:rPr kumimoji="1" lang="ja-JP" altLang="en-US" sz="1200" dirty="0">
                <a:latin typeface="BIZ UDPゴシック" panose="020B0400000000000000" pitchFamily="50" charset="-128"/>
                <a:ea typeface="BIZ UDPゴシック" panose="020B0400000000000000" pitchFamily="50" charset="-128"/>
              </a:rPr>
              <a:t>、</a:t>
            </a:r>
            <a:r>
              <a:rPr kumimoji="1" lang="ja-JP" altLang="en-US" sz="1200" dirty="0">
                <a:solidFill>
                  <a:srgbClr val="FF0000"/>
                </a:solidFill>
                <a:latin typeface="BIZ UDPゴシック" panose="020B0400000000000000" pitchFamily="50" charset="-128"/>
                <a:ea typeface="BIZ UDPゴシック" panose="020B0400000000000000" pitchFamily="50" charset="-128"/>
              </a:rPr>
              <a:t>葉酸</a:t>
            </a:r>
            <a:r>
              <a:rPr kumimoji="1" lang="ja-JP" altLang="en-US" sz="1200" dirty="0">
                <a:latin typeface="BIZ UDPゴシック" panose="020B0400000000000000" pitchFamily="50" charset="-128"/>
                <a:ea typeface="BIZ UDPゴシック" panose="020B0400000000000000" pitchFamily="50" charset="-128"/>
              </a:rPr>
              <a:t>など様々な栄養素が含まれています。</a:t>
            </a:r>
            <a:endParaRPr kumimoji="1" lang="en-US" altLang="ja-JP" sz="1200" dirty="0">
              <a:latin typeface="BIZ UDPゴシック" panose="020B0400000000000000" pitchFamily="50" charset="-128"/>
              <a:ea typeface="BIZ UDPゴシック" panose="020B0400000000000000" pitchFamily="50" charset="-128"/>
            </a:endParaRPr>
          </a:p>
          <a:p>
            <a:pPr>
              <a:lnSpc>
                <a:spcPct val="150000"/>
              </a:lnSpc>
            </a:pPr>
            <a:r>
              <a:rPr kumimoji="1" lang="ja-JP" altLang="en-US" sz="1200" dirty="0">
                <a:latin typeface="BIZ UDPゴシック" panose="020B0400000000000000" pitchFamily="50" charset="-128"/>
                <a:ea typeface="BIZ UDPゴシック" panose="020B0400000000000000" pitchFamily="50" charset="-128"/>
              </a:rPr>
              <a:t>　さらに、</a:t>
            </a:r>
            <a:r>
              <a:rPr kumimoji="1" lang="ja-JP" altLang="en-US" sz="1200" dirty="0">
                <a:solidFill>
                  <a:srgbClr val="0070C0"/>
                </a:solidFill>
                <a:latin typeface="BIZ UDPゴシック" panose="020B0400000000000000" pitchFamily="50" charset="-128"/>
                <a:ea typeface="BIZ UDPゴシック" panose="020B0400000000000000" pitchFamily="50" charset="-128"/>
              </a:rPr>
              <a:t>コレステロールを低下させる</a:t>
            </a:r>
            <a:r>
              <a:rPr kumimoji="1" lang="ja-JP" altLang="en-US" sz="1200" dirty="0">
                <a:solidFill>
                  <a:srgbClr val="FF0000"/>
                </a:solidFill>
                <a:latin typeface="BIZ UDPゴシック" panose="020B0400000000000000" pitchFamily="50" charset="-128"/>
                <a:ea typeface="BIZ UDPゴシック" panose="020B0400000000000000" pitchFamily="50" charset="-128"/>
              </a:rPr>
              <a:t>「大豆レシチン」</a:t>
            </a:r>
            <a:r>
              <a:rPr kumimoji="1" lang="ja-JP" altLang="en-US" sz="1200" dirty="0">
                <a:latin typeface="BIZ UDPゴシック" panose="020B0400000000000000" pitchFamily="50" charset="-128"/>
                <a:ea typeface="BIZ UDPゴシック" panose="020B0400000000000000" pitchFamily="50" charset="-128"/>
              </a:rPr>
              <a:t>、</a:t>
            </a:r>
            <a:r>
              <a:rPr kumimoji="1" lang="ja-JP" altLang="en-US" sz="1200" dirty="0">
                <a:solidFill>
                  <a:srgbClr val="0070C0"/>
                </a:solidFill>
                <a:latin typeface="BIZ UDPゴシック" panose="020B0400000000000000" pitchFamily="50" charset="-128"/>
                <a:ea typeface="BIZ UDPゴシック" panose="020B0400000000000000" pitchFamily="50" charset="-128"/>
              </a:rPr>
              <a:t>ビフィズス菌（善玉菌）を増殖させる作用がある</a:t>
            </a:r>
            <a:r>
              <a:rPr kumimoji="1" lang="ja-JP" altLang="en-US" sz="1200" dirty="0">
                <a:solidFill>
                  <a:srgbClr val="FF0000"/>
                </a:solidFill>
                <a:latin typeface="BIZ UDPゴシック" panose="020B0400000000000000" pitchFamily="50" charset="-128"/>
                <a:ea typeface="BIZ UDPゴシック" panose="020B0400000000000000" pitchFamily="50" charset="-128"/>
              </a:rPr>
              <a:t>「オリゴ糖」</a:t>
            </a:r>
            <a:r>
              <a:rPr kumimoji="1" lang="ja-JP" altLang="en-US" sz="1200" dirty="0">
                <a:latin typeface="BIZ UDPゴシック" panose="020B0400000000000000" pitchFamily="50" charset="-128"/>
                <a:ea typeface="BIZ UDPゴシック" panose="020B0400000000000000" pitchFamily="50" charset="-128"/>
              </a:rPr>
              <a:t>、</a:t>
            </a:r>
            <a:r>
              <a:rPr kumimoji="1" lang="ja-JP" altLang="en-US" sz="1200" dirty="0">
                <a:solidFill>
                  <a:srgbClr val="0070C0"/>
                </a:solidFill>
                <a:latin typeface="BIZ UDPゴシック" panose="020B0400000000000000" pitchFamily="50" charset="-128"/>
                <a:ea typeface="BIZ UDPゴシック" panose="020B0400000000000000" pitchFamily="50" charset="-128"/>
              </a:rPr>
              <a:t>抗酸化作用や血中脂質の低下が期待できる</a:t>
            </a:r>
            <a:r>
              <a:rPr kumimoji="1" lang="ja-JP" altLang="en-US" sz="1200" dirty="0">
                <a:solidFill>
                  <a:srgbClr val="FF0000"/>
                </a:solidFill>
                <a:latin typeface="BIZ UDPゴシック" panose="020B0400000000000000" pitchFamily="50" charset="-128"/>
                <a:ea typeface="BIZ UDPゴシック" panose="020B0400000000000000" pitchFamily="50" charset="-128"/>
              </a:rPr>
              <a:t>「大豆サポニン」</a:t>
            </a:r>
            <a:r>
              <a:rPr kumimoji="1" lang="ja-JP" altLang="en-US" sz="1200" dirty="0">
                <a:latin typeface="BIZ UDPゴシック" panose="020B0400000000000000" pitchFamily="50" charset="-128"/>
                <a:ea typeface="BIZ UDPゴシック" panose="020B0400000000000000" pitchFamily="50" charset="-128"/>
              </a:rPr>
              <a:t>、</a:t>
            </a:r>
            <a:r>
              <a:rPr kumimoji="1" lang="ja-JP" altLang="en-US" sz="1200" dirty="0">
                <a:solidFill>
                  <a:srgbClr val="0070C0"/>
                </a:solidFill>
                <a:latin typeface="BIZ UDPゴシック" panose="020B0400000000000000" pitchFamily="50" charset="-128"/>
                <a:ea typeface="BIZ UDPゴシック" panose="020B0400000000000000" pitchFamily="50" charset="-128"/>
              </a:rPr>
              <a:t>骨粗鬆症や更年期の不調を改善する</a:t>
            </a:r>
            <a:r>
              <a:rPr kumimoji="1" lang="ja-JP" altLang="en-US" sz="1200" dirty="0">
                <a:solidFill>
                  <a:srgbClr val="FF0000"/>
                </a:solidFill>
                <a:latin typeface="BIZ UDPゴシック" panose="020B0400000000000000" pitchFamily="50" charset="-128"/>
                <a:ea typeface="BIZ UDPゴシック" panose="020B0400000000000000" pitchFamily="50" charset="-128"/>
              </a:rPr>
              <a:t>「イソフラボン」</a:t>
            </a:r>
            <a:r>
              <a:rPr kumimoji="1" lang="ja-JP" altLang="en-US" sz="1200" dirty="0">
                <a:latin typeface="BIZ UDPゴシック" panose="020B0400000000000000" pitchFamily="50" charset="-128"/>
                <a:ea typeface="BIZ UDPゴシック" panose="020B0400000000000000" pitchFamily="50" charset="-128"/>
              </a:rPr>
              <a:t>といった体に嬉しい多くの物質を含みます。このことから大豆は、私たちの健康を守るとても優れた食べ物だということが分かりますね！</a:t>
            </a:r>
            <a:endParaRPr kumimoji="1" lang="en-US" altLang="ja-JP" sz="1200" dirty="0">
              <a:latin typeface="BIZ UDPゴシック" panose="020B0400000000000000" pitchFamily="50" charset="-128"/>
              <a:ea typeface="BIZ UDPゴシック" panose="020B0400000000000000" pitchFamily="50" charset="-128"/>
            </a:endParaRPr>
          </a:p>
        </p:txBody>
      </p:sp>
      <p:sp>
        <p:nvSpPr>
          <p:cNvPr id="7" name="思考の吹き出し: 雲形 6">
            <a:extLst>
              <a:ext uri="{FF2B5EF4-FFF2-40B4-BE49-F238E27FC236}">
                <a16:creationId xmlns:a16="http://schemas.microsoft.com/office/drawing/2014/main" id="{34C9B47D-371F-4036-A833-D7CB7EA7D344}"/>
              </a:ext>
            </a:extLst>
          </p:cNvPr>
          <p:cNvSpPr/>
          <p:nvPr/>
        </p:nvSpPr>
        <p:spPr>
          <a:xfrm>
            <a:off x="6839644" y="3545855"/>
            <a:ext cx="4464496" cy="1008112"/>
          </a:xfrm>
          <a:prstGeom prst="cloudCallout">
            <a:avLst>
              <a:gd name="adj1" fmla="val 52829"/>
              <a:gd name="adj2" fmla="val -6024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3" name="Picture 2" descr="漫符「キラキラ」">
            <a:extLst>
              <a:ext uri="{FF2B5EF4-FFF2-40B4-BE49-F238E27FC236}">
                <a16:creationId xmlns:a16="http://schemas.microsoft.com/office/drawing/2014/main" id="{74A3EBA8-E429-41EE-B6AA-EF1EF1FDBE96}"/>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559724" y="4986015"/>
            <a:ext cx="720080" cy="720080"/>
          </a:xfrm>
          <a:prstGeom prst="rect">
            <a:avLst/>
          </a:prstGeom>
          <a:noFill/>
          <a:extLst>
            <a:ext uri="{909E8E84-426E-40DD-AFC4-6F175D3DCCD1}">
              <a14:hiddenFill xmlns:a14="http://schemas.microsoft.com/office/drawing/2010/main">
                <a:solidFill>
                  <a:srgbClr val="FFFFFF"/>
                </a:solidFill>
              </a14:hiddenFill>
            </a:ext>
          </a:extLst>
        </p:spPr>
      </p:pic>
      <p:grpSp>
        <p:nvGrpSpPr>
          <p:cNvPr id="38" name="グループ化 37">
            <a:extLst>
              <a:ext uri="{FF2B5EF4-FFF2-40B4-BE49-F238E27FC236}">
                <a16:creationId xmlns:a16="http://schemas.microsoft.com/office/drawing/2014/main" id="{2A1DCC52-4E71-47B2-A8C6-0048A4CADAF0}"/>
              </a:ext>
            </a:extLst>
          </p:cNvPr>
          <p:cNvGrpSpPr/>
          <p:nvPr/>
        </p:nvGrpSpPr>
        <p:grpSpPr>
          <a:xfrm>
            <a:off x="11376148" y="5202039"/>
            <a:ext cx="1440160" cy="1518320"/>
            <a:chOff x="11448156" y="4914007"/>
            <a:chExt cx="1522354" cy="1806352"/>
          </a:xfrm>
        </p:grpSpPr>
        <p:grpSp>
          <p:nvGrpSpPr>
            <p:cNvPr id="35" name="グループ化 34">
              <a:extLst>
                <a:ext uri="{FF2B5EF4-FFF2-40B4-BE49-F238E27FC236}">
                  <a16:creationId xmlns:a16="http://schemas.microsoft.com/office/drawing/2014/main" id="{CFB89E2F-877C-45A6-8B42-73AA19BD1840}"/>
                </a:ext>
              </a:extLst>
            </p:cNvPr>
            <p:cNvGrpSpPr/>
            <p:nvPr/>
          </p:nvGrpSpPr>
          <p:grpSpPr>
            <a:xfrm>
              <a:off x="11448156" y="5202039"/>
              <a:ext cx="1522354" cy="1518320"/>
              <a:chOff x="11448156" y="5202039"/>
              <a:chExt cx="1522354" cy="1518320"/>
            </a:xfrm>
          </p:grpSpPr>
          <p:pic>
            <p:nvPicPr>
              <p:cNvPr id="14" name="Picture 4" descr="野菜農家のイラスト（農業）">
                <a:extLst>
                  <a:ext uri="{FF2B5EF4-FFF2-40B4-BE49-F238E27FC236}">
                    <a16:creationId xmlns:a16="http://schemas.microsoft.com/office/drawing/2014/main" id="{8D9AD03C-E5EB-4FCC-9CBF-2BF1000271DA}"/>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1448156" y="5490071"/>
                <a:ext cx="1224136" cy="123028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マンガ肉のイラスト">
                <a:extLst>
                  <a:ext uri="{FF2B5EF4-FFF2-40B4-BE49-F238E27FC236}">
                    <a16:creationId xmlns:a16="http://schemas.microsoft.com/office/drawing/2014/main" id="{E1DFC5EC-383C-485E-9EFA-9900CA4F0372}"/>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rot="2306452">
                <a:off x="12131669" y="5656096"/>
                <a:ext cx="745180" cy="60545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8">
                <a:extLst>
                  <a:ext uri="{FF2B5EF4-FFF2-40B4-BE49-F238E27FC236}">
                    <a16:creationId xmlns:a16="http://schemas.microsoft.com/office/drawing/2014/main" id="{5632DB1F-1378-4843-BD6B-9C8F4B31FDB6}"/>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2456268" y="5202039"/>
                <a:ext cx="514242" cy="704777"/>
              </a:xfrm>
              <a:prstGeom prst="rect">
                <a:avLst/>
              </a:prstGeom>
              <a:noFill/>
              <a:extLst>
                <a:ext uri="{909E8E84-426E-40DD-AFC4-6F175D3DCCD1}">
                  <a14:hiddenFill xmlns:a14="http://schemas.microsoft.com/office/drawing/2010/main">
                    <a:solidFill>
                      <a:srgbClr val="FFFFFF"/>
                    </a:solidFill>
                  </a14:hiddenFill>
                </a:ext>
              </a:extLst>
            </p:spPr>
          </p:pic>
        </p:grpSp>
        <p:sp>
          <p:nvSpPr>
            <p:cNvPr id="29" name="吹き出し: 円形 28">
              <a:extLst>
                <a:ext uri="{FF2B5EF4-FFF2-40B4-BE49-F238E27FC236}">
                  <a16:creationId xmlns:a16="http://schemas.microsoft.com/office/drawing/2014/main" id="{531C91E4-2FF7-4C51-B3AE-E244111C8295}"/>
                </a:ext>
              </a:extLst>
            </p:cNvPr>
            <p:cNvSpPr/>
            <p:nvPr/>
          </p:nvSpPr>
          <p:spPr>
            <a:xfrm>
              <a:off x="11664180" y="4914007"/>
              <a:ext cx="792088" cy="504056"/>
            </a:xfrm>
            <a:prstGeom prst="wedgeEllipseCallout">
              <a:avLst>
                <a:gd name="adj1" fmla="val 19437"/>
                <a:gd name="adj2" fmla="val 8359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dirty="0">
                <a:solidFill>
                  <a:schemeClr val="tx1"/>
                </a:solidFill>
                <a:latin typeface="BIZ UDPゴシック" panose="020B0400000000000000" pitchFamily="50" charset="-128"/>
                <a:ea typeface="BIZ UDPゴシック" panose="020B0400000000000000" pitchFamily="50" charset="-128"/>
              </a:endParaRPr>
            </a:p>
          </p:txBody>
        </p:sp>
        <p:sp>
          <p:nvSpPr>
            <p:cNvPr id="30" name="テキスト ボックス 29">
              <a:extLst>
                <a:ext uri="{FF2B5EF4-FFF2-40B4-BE49-F238E27FC236}">
                  <a16:creationId xmlns:a16="http://schemas.microsoft.com/office/drawing/2014/main" id="{DEE21E5F-0138-4862-A55F-A100FFF8A6BC}"/>
                </a:ext>
              </a:extLst>
            </p:cNvPr>
            <p:cNvSpPr txBox="1"/>
            <p:nvPr/>
          </p:nvSpPr>
          <p:spPr>
            <a:xfrm>
              <a:off x="11752627" y="4999675"/>
              <a:ext cx="850340" cy="292930"/>
            </a:xfrm>
            <a:prstGeom prst="rect">
              <a:avLst/>
            </a:prstGeom>
            <a:noFill/>
          </p:spPr>
          <p:txBody>
            <a:bodyPr wrap="square" rtlCol="0">
              <a:spAutoFit/>
            </a:bodyPr>
            <a:lstStyle/>
            <a:p>
              <a:r>
                <a:rPr kumimoji="1" lang="ja-JP" altLang="en-US" sz="1000" dirty="0">
                  <a:latin typeface="BIZ UDPゴシック" panose="020B0400000000000000" pitchFamily="50" charset="-128"/>
                  <a:ea typeface="BIZ UDPゴシック" panose="020B0400000000000000" pitchFamily="50" charset="-128"/>
                </a:rPr>
                <a:t>畑の肉？</a:t>
              </a:r>
            </a:p>
          </p:txBody>
        </p:sp>
      </p:grpSp>
      <p:sp>
        <p:nvSpPr>
          <p:cNvPr id="53" name="テキスト ボックス 52">
            <a:extLst>
              <a:ext uri="{FF2B5EF4-FFF2-40B4-BE49-F238E27FC236}">
                <a16:creationId xmlns:a16="http://schemas.microsoft.com/office/drawing/2014/main" id="{37884D15-6A0E-4700-840E-B338B6A434E9}"/>
              </a:ext>
            </a:extLst>
          </p:cNvPr>
          <p:cNvSpPr txBox="1"/>
          <p:nvPr/>
        </p:nvSpPr>
        <p:spPr>
          <a:xfrm>
            <a:off x="9719964" y="8730431"/>
            <a:ext cx="3132768" cy="261610"/>
          </a:xfrm>
          <a:prstGeom prst="rect">
            <a:avLst/>
          </a:prstGeom>
          <a:noFill/>
        </p:spPr>
        <p:txBody>
          <a:bodyPr wrap="square">
            <a:spAutoFit/>
          </a:bodyPr>
          <a:lstStyle/>
          <a:p>
            <a:r>
              <a:rPr lang="ja-JP" altLang="en-US" sz="1050" dirty="0">
                <a:latin typeface="BIZ UDPゴシック" panose="020B0400000000000000" pitchFamily="50" charset="-128"/>
                <a:ea typeface="BIZ UDPゴシック" panose="020B0400000000000000" pitchFamily="50" charset="-128"/>
              </a:rPr>
              <a:t>参考：　</a:t>
            </a:r>
            <a:r>
              <a:rPr lang="en-US" altLang="ja-JP" sz="1050" dirty="0"/>
              <a:t>http://cp.glico.jp/story/daizu/nutrition.html</a:t>
            </a:r>
            <a:endParaRPr lang="ja-JP" altLang="en-US" sz="1050" dirty="0"/>
          </a:p>
        </p:txBody>
      </p:sp>
      <p:pic>
        <p:nvPicPr>
          <p:cNvPr id="54" name="Picture 14" descr="節分のイラスト「豆まき 炒り豆」">
            <a:extLst>
              <a:ext uri="{FF2B5EF4-FFF2-40B4-BE49-F238E27FC236}">
                <a16:creationId xmlns:a16="http://schemas.microsoft.com/office/drawing/2014/main" id="{526ED720-108F-46DF-AC54-AB22EEF053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0932" y="3329831"/>
            <a:ext cx="648072" cy="568683"/>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14" descr="節分のイラスト「豆まき 炒り豆」">
            <a:extLst>
              <a:ext uri="{FF2B5EF4-FFF2-40B4-BE49-F238E27FC236}">
                <a16:creationId xmlns:a16="http://schemas.microsoft.com/office/drawing/2014/main" id="{3452B674-A40B-47C9-A9A0-E329BDD1080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9484" y="3329831"/>
            <a:ext cx="648072" cy="568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8867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DE10EF57-1284-4BB5-A0DC-26615FE350C0}"/>
              </a:ext>
            </a:extLst>
          </p:cNvPr>
          <p:cNvSpPr txBox="1"/>
          <p:nvPr/>
        </p:nvSpPr>
        <p:spPr>
          <a:xfrm>
            <a:off x="430932" y="89471"/>
            <a:ext cx="3600400" cy="400110"/>
          </a:xfrm>
          <a:prstGeom prst="rect">
            <a:avLst/>
          </a:prstGeom>
          <a:noFill/>
        </p:spPr>
        <p:txBody>
          <a:bodyPr wrap="square" rtlCol="0">
            <a:spAutoFit/>
          </a:bodyPr>
          <a:lstStyle/>
          <a:p>
            <a:r>
              <a:rPr kumimoji="1" lang="ja-JP" altLang="en-US" sz="2000" b="1" dirty="0">
                <a:latin typeface="BIZ UDPゴシック" panose="020B0400000000000000" pitchFamily="50" charset="-128"/>
                <a:ea typeface="BIZ UDPゴシック" panose="020B0400000000000000" pitchFamily="50" charset="-128"/>
              </a:rPr>
              <a:t>　２月　よていこんだてひょう</a:t>
            </a:r>
          </a:p>
        </p:txBody>
      </p:sp>
      <p:graphicFrame>
        <p:nvGraphicFramePr>
          <p:cNvPr id="6" name="表 6">
            <a:extLst>
              <a:ext uri="{FF2B5EF4-FFF2-40B4-BE49-F238E27FC236}">
                <a16:creationId xmlns:a16="http://schemas.microsoft.com/office/drawing/2014/main" id="{64E7E549-C7D1-4810-A2B8-650587D2A211}"/>
              </a:ext>
            </a:extLst>
          </p:cNvPr>
          <p:cNvGraphicFramePr>
            <a:graphicFrameLocks noGrp="1"/>
          </p:cNvGraphicFramePr>
          <p:nvPr>
            <p:extLst>
              <p:ext uri="{D42A27DB-BD31-4B8C-83A1-F6EECF244321}">
                <p14:modId xmlns:p14="http://schemas.microsoft.com/office/powerpoint/2010/main" val="657172982"/>
              </p:ext>
            </p:extLst>
          </p:nvPr>
        </p:nvGraphicFramePr>
        <p:xfrm>
          <a:off x="110697" y="521519"/>
          <a:ext cx="12881831" cy="8550872"/>
        </p:xfrm>
        <a:graphic>
          <a:graphicData uri="http://schemas.openxmlformats.org/drawingml/2006/table">
            <a:tbl>
              <a:tblPr firstRow="1" bandRow="1">
                <a:tableStyleId>{5940675A-B579-460E-94D1-54222C63F5DA}</a:tableStyleId>
              </a:tblPr>
              <a:tblGrid>
                <a:gridCol w="416356">
                  <a:extLst>
                    <a:ext uri="{9D8B030D-6E8A-4147-A177-3AD203B41FA5}">
                      <a16:colId xmlns:a16="http://schemas.microsoft.com/office/drawing/2014/main" val="4067752834"/>
                    </a:ext>
                  </a:extLst>
                </a:gridCol>
                <a:gridCol w="314568">
                  <a:extLst>
                    <a:ext uri="{9D8B030D-6E8A-4147-A177-3AD203B41FA5}">
                      <a16:colId xmlns:a16="http://schemas.microsoft.com/office/drawing/2014/main" val="2282219936"/>
                    </a:ext>
                  </a:extLst>
                </a:gridCol>
                <a:gridCol w="2195665">
                  <a:extLst>
                    <a:ext uri="{9D8B030D-6E8A-4147-A177-3AD203B41FA5}">
                      <a16:colId xmlns:a16="http://schemas.microsoft.com/office/drawing/2014/main" val="2228903241"/>
                    </a:ext>
                  </a:extLst>
                </a:gridCol>
                <a:gridCol w="634006">
                  <a:extLst>
                    <a:ext uri="{9D8B030D-6E8A-4147-A177-3AD203B41FA5}">
                      <a16:colId xmlns:a16="http://schemas.microsoft.com/office/drawing/2014/main" val="3592698309"/>
                    </a:ext>
                  </a:extLst>
                </a:gridCol>
                <a:gridCol w="728693">
                  <a:extLst>
                    <a:ext uri="{9D8B030D-6E8A-4147-A177-3AD203B41FA5}">
                      <a16:colId xmlns:a16="http://schemas.microsoft.com/office/drawing/2014/main" val="3397875734"/>
                    </a:ext>
                  </a:extLst>
                </a:gridCol>
                <a:gridCol w="2257108">
                  <a:extLst>
                    <a:ext uri="{9D8B030D-6E8A-4147-A177-3AD203B41FA5}">
                      <a16:colId xmlns:a16="http://schemas.microsoft.com/office/drawing/2014/main" val="7777928"/>
                    </a:ext>
                  </a:extLst>
                </a:gridCol>
                <a:gridCol w="2008568">
                  <a:extLst>
                    <a:ext uri="{9D8B030D-6E8A-4147-A177-3AD203B41FA5}">
                      <a16:colId xmlns:a16="http://schemas.microsoft.com/office/drawing/2014/main" val="3027179430"/>
                    </a:ext>
                  </a:extLst>
                </a:gridCol>
                <a:gridCol w="2782495">
                  <a:extLst>
                    <a:ext uri="{9D8B030D-6E8A-4147-A177-3AD203B41FA5}">
                      <a16:colId xmlns:a16="http://schemas.microsoft.com/office/drawing/2014/main" val="2870692839"/>
                    </a:ext>
                  </a:extLst>
                </a:gridCol>
                <a:gridCol w="1544372">
                  <a:extLst>
                    <a:ext uri="{9D8B030D-6E8A-4147-A177-3AD203B41FA5}">
                      <a16:colId xmlns:a16="http://schemas.microsoft.com/office/drawing/2014/main" val="1186567310"/>
                    </a:ext>
                  </a:extLst>
                </a:gridCol>
              </a:tblGrid>
              <a:tr h="411080">
                <a:tc>
                  <a:txBody>
                    <a:bodyPr/>
                    <a:lstStyle/>
                    <a:p>
                      <a:pPr algn="ctr"/>
                      <a:r>
                        <a:rPr kumimoji="1" lang="ja-JP" altLang="en-US" sz="900" b="1" dirty="0">
                          <a:latin typeface="BIZ UDPゴシック" panose="020B0400000000000000" pitchFamily="50" charset="-128"/>
                          <a:ea typeface="BIZ UDPゴシック" panose="020B0400000000000000" pitchFamily="50" charset="-128"/>
                        </a:rPr>
                        <a:t>日</a:t>
                      </a:r>
                    </a:p>
                  </a:txBody>
                  <a:tcPr/>
                </a:tc>
                <a:tc>
                  <a:txBody>
                    <a:bodyPr/>
                    <a:lstStyle/>
                    <a:p>
                      <a:pPr algn="ctr"/>
                      <a:r>
                        <a:rPr kumimoji="1" lang="ja-JP" altLang="en-US" sz="900" b="1" dirty="0">
                          <a:latin typeface="BIZ UDPゴシック" panose="020B0400000000000000" pitchFamily="50" charset="-128"/>
                          <a:ea typeface="BIZ UDPゴシック" panose="020B0400000000000000" pitchFamily="50" charset="-128"/>
                        </a:rPr>
                        <a:t>曜日</a:t>
                      </a:r>
                    </a:p>
                  </a:txBody>
                  <a:tcPr/>
                </a:tc>
                <a:tc>
                  <a:txBody>
                    <a:bodyPr/>
                    <a:lstStyle/>
                    <a:p>
                      <a:pPr algn="ctr"/>
                      <a:r>
                        <a:rPr kumimoji="1" lang="ja-JP" altLang="en-US" sz="900" b="1" dirty="0">
                          <a:latin typeface="BIZ UDPゴシック" panose="020B0400000000000000" pitchFamily="50" charset="-128"/>
                          <a:ea typeface="BIZ UDPゴシック" panose="020B0400000000000000" pitchFamily="50" charset="-128"/>
                        </a:rPr>
                        <a:t>こんだて</a:t>
                      </a:r>
                    </a:p>
                  </a:txBody>
                  <a:tcPr/>
                </a:tc>
                <a:tc>
                  <a:txBody>
                    <a:bodyPr/>
                    <a:lstStyle/>
                    <a:p>
                      <a:pPr algn="ctr"/>
                      <a:endParaRPr kumimoji="1" lang="ja-JP" altLang="en-US" sz="900" b="1"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ja-JP" altLang="en-US" sz="900" b="1" dirty="0">
                          <a:latin typeface="BIZ UDPゴシック" panose="020B0400000000000000" pitchFamily="50" charset="-128"/>
                          <a:ea typeface="BIZ UDPゴシック" panose="020B0400000000000000" pitchFamily="50" charset="-128"/>
                        </a:rPr>
                        <a:t>おやつ</a:t>
                      </a:r>
                    </a:p>
                  </a:txBody>
                  <a:tcPr>
                    <a:lnB w="12700" cap="flat" cmpd="sng" algn="ctr">
                      <a:solidFill>
                        <a:schemeClr val="tx1"/>
                      </a:solidFill>
                      <a:prstDash val="solid"/>
                      <a:round/>
                      <a:headEnd type="none" w="med" len="med"/>
                      <a:tailEnd type="none" w="med" len="med"/>
                    </a:lnB>
                  </a:tcPr>
                </a:tc>
                <a:tc>
                  <a:txBody>
                    <a:bodyPr/>
                    <a:lstStyle/>
                    <a:p>
                      <a:pPr algn="ctr"/>
                      <a:r>
                        <a:rPr kumimoji="1" lang="ja-JP" altLang="en-US" sz="900" b="1" dirty="0">
                          <a:latin typeface="BIZ UDPゴシック" panose="020B0400000000000000" pitchFamily="50" charset="-128"/>
                          <a:ea typeface="BIZ UDPゴシック" panose="020B0400000000000000" pitchFamily="50" charset="-128"/>
                        </a:rPr>
                        <a:t>あかのしょくひん</a:t>
                      </a:r>
                      <a:endParaRPr kumimoji="1" lang="en-US" altLang="ja-JP" sz="900" b="1" dirty="0">
                        <a:latin typeface="BIZ UDPゴシック" panose="020B0400000000000000" pitchFamily="50" charset="-128"/>
                        <a:ea typeface="BIZ UDPゴシック" panose="020B0400000000000000" pitchFamily="50" charset="-128"/>
                      </a:endParaRPr>
                    </a:p>
                    <a:p>
                      <a:pPr algn="ctr"/>
                      <a:r>
                        <a:rPr kumimoji="1" lang="ja-JP" altLang="en-US" sz="900" b="1" dirty="0">
                          <a:latin typeface="BIZ UDPゴシック" panose="020B0400000000000000" pitchFamily="50" charset="-128"/>
                          <a:ea typeface="BIZ UDPゴシック" panose="020B0400000000000000" pitchFamily="50" charset="-128"/>
                        </a:rPr>
                        <a:t>（からだをおおきくする）</a:t>
                      </a:r>
                    </a:p>
                  </a:txBody>
                  <a:tcPr>
                    <a:solidFill>
                      <a:schemeClr val="accent2">
                        <a:lumMod val="40000"/>
                        <a:lumOff val="60000"/>
                      </a:schemeClr>
                    </a:solidFill>
                  </a:tcPr>
                </a:tc>
                <a:tc>
                  <a:txBody>
                    <a:bodyPr/>
                    <a:lstStyle/>
                    <a:p>
                      <a:pPr algn="ctr"/>
                      <a:r>
                        <a:rPr kumimoji="1" lang="ja-JP" altLang="en-US" sz="900" b="1" dirty="0">
                          <a:latin typeface="BIZ UDPゴシック" panose="020B0400000000000000" pitchFamily="50" charset="-128"/>
                          <a:ea typeface="BIZ UDPゴシック" panose="020B0400000000000000" pitchFamily="50" charset="-128"/>
                        </a:rPr>
                        <a:t>きいろのしょくひん</a:t>
                      </a:r>
                      <a:endParaRPr kumimoji="1" lang="en-US" altLang="ja-JP" sz="900" b="1" dirty="0">
                        <a:latin typeface="BIZ UDPゴシック" panose="020B0400000000000000" pitchFamily="50" charset="-128"/>
                        <a:ea typeface="BIZ UDPゴシック" panose="020B0400000000000000" pitchFamily="50" charset="-128"/>
                      </a:endParaRPr>
                    </a:p>
                    <a:p>
                      <a:pPr algn="ctr"/>
                      <a:r>
                        <a:rPr kumimoji="1" lang="ja-JP" altLang="en-US" sz="900" b="1" dirty="0">
                          <a:latin typeface="BIZ UDPゴシック" panose="020B0400000000000000" pitchFamily="50" charset="-128"/>
                          <a:ea typeface="BIZ UDPゴシック" panose="020B0400000000000000" pitchFamily="50" charset="-128"/>
                        </a:rPr>
                        <a:t>（エネルギーになる）</a:t>
                      </a:r>
                    </a:p>
                  </a:txBody>
                  <a:tcPr>
                    <a:solidFill>
                      <a:srgbClr val="FFFF99"/>
                    </a:solidFill>
                  </a:tcPr>
                </a:tc>
                <a:tc>
                  <a:txBody>
                    <a:bodyPr/>
                    <a:lstStyle/>
                    <a:p>
                      <a:pPr algn="ctr"/>
                      <a:r>
                        <a:rPr kumimoji="1" lang="ja-JP" altLang="en-US" sz="900" b="1" dirty="0">
                          <a:latin typeface="BIZ UDPゴシック" panose="020B0400000000000000" pitchFamily="50" charset="-128"/>
                          <a:ea typeface="BIZ UDPゴシック" panose="020B0400000000000000" pitchFamily="50" charset="-128"/>
                        </a:rPr>
                        <a:t>みどりのしょくひん</a:t>
                      </a:r>
                      <a:endParaRPr kumimoji="1" lang="en-US" altLang="ja-JP" sz="900" b="1" dirty="0">
                        <a:latin typeface="BIZ UDPゴシック" panose="020B0400000000000000" pitchFamily="50" charset="-128"/>
                        <a:ea typeface="BIZ UDPゴシック" panose="020B0400000000000000" pitchFamily="50" charset="-128"/>
                      </a:endParaRPr>
                    </a:p>
                    <a:p>
                      <a:pPr algn="ctr"/>
                      <a:r>
                        <a:rPr kumimoji="1" lang="ja-JP" altLang="en-US" sz="900" b="1" dirty="0">
                          <a:latin typeface="BIZ UDPゴシック" panose="020B0400000000000000" pitchFamily="50" charset="-128"/>
                          <a:ea typeface="BIZ UDPゴシック" panose="020B0400000000000000" pitchFamily="50" charset="-128"/>
                        </a:rPr>
                        <a:t>（びょうきをふせぐ）</a:t>
                      </a:r>
                    </a:p>
                  </a:txBody>
                  <a:tcPr>
                    <a:solidFill>
                      <a:srgbClr val="99FF66"/>
                    </a:solidFill>
                  </a:tcPr>
                </a:tc>
                <a:tc>
                  <a:txBody>
                    <a:bodyPr/>
                    <a:lstStyle/>
                    <a:p>
                      <a:pPr algn="ctr"/>
                      <a:r>
                        <a:rPr kumimoji="1" lang="ja-JP" altLang="en-US" sz="900" b="1" dirty="0">
                          <a:latin typeface="BIZ UDPゴシック" panose="020B0400000000000000" pitchFamily="50" charset="-128"/>
                          <a:ea typeface="BIZ UDPゴシック" panose="020B0400000000000000" pitchFamily="50" charset="-128"/>
                        </a:rPr>
                        <a:t>ちょうみりょう</a:t>
                      </a:r>
                    </a:p>
                  </a:txBody>
                  <a:tcPr/>
                </a:tc>
                <a:extLst>
                  <a:ext uri="{0D108BD9-81ED-4DB2-BD59-A6C34878D82A}">
                    <a16:rowId xmlns:a16="http://schemas.microsoft.com/office/drawing/2014/main" val="3783283035"/>
                  </a:ext>
                </a:extLst>
              </a:tr>
              <a:tr h="453192">
                <a:tc>
                  <a:txBody>
                    <a:bodyPr/>
                    <a:lstStyle/>
                    <a:p>
                      <a:pPr algn="ctr"/>
                      <a:r>
                        <a:rPr kumimoji="1" lang="ja-JP" altLang="en-US" sz="1100" b="1" dirty="0">
                          <a:latin typeface="BIZ UDPゴシック" panose="020B0400000000000000" pitchFamily="50" charset="-128"/>
                          <a:ea typeface="BIZ UDPゴシック" panose="020B0400000000000000" pitchFamily="50" charset="-128"/>
                        </a:rPr>
                        <a:t>１</a:t>
                      </a:r>
                    </a:p>
                  </a:txBody>
                  <a:tcPr anchor="ctr"/>
                </a:tc>
                <a:tc>
                  <a:txBody>
                    <a:bodyPr/>
                    <a:lstStyle/>
                    <a:p>
                      <a:pPr algn="ctr"/>
                      <a:r>
                        <a:rPr kumimoji="1" lang="ja-JP" altLang="en-US" sz="1100" b="1" dirty="0">
                          <a:latin typeface="BIZ UDPゴシック" panose="020B0400000000000000" pitchFamily="50" charset="-128"/>
                          <a:ea typeface="BIZ UDPゴシック" panose="020B0400000000000000" pitchFamily="50" charset="-128"/>
                        </a:rPr>
                        <a:t>火</a:t>
                      </a:r>
                      <a:endParaRPr kumimoji="1" lang="en-US" altLang="ja-JP" sz="1100" b="1" dirty="0">
                        <a:latin typeface="BIZ UDPゴシック" panose="020B0400000000000000" pitchFamily="50" charset="-128"/>
                        <a:ea typeface="BIZ UDPゴシック" panose="020B0400000000000000" pitchFamily="50" charset="-128"/>
                      </a:endParaRPr>
                    </a:p>
                  </a:txBody>
                  <a:tcPr anchor="ctr"/>
                </a:tc>
                <a:tc>
                  <a:txBody>
                    <a:bodyPr/>
                    <a:lstStyle/>
                    <a:p>
                      <a:pPr algn="l"/>
                      <a:r>
                        <a:rPr kumimoji="1" lang="ja-JP" altLang="en-US" sz="1000" b="1" dirty="0">
                          <a:latin typeface="BIZ UDPゴシック" panose="020B0400000000000000" pitchFamily="50" charset="-128"/>
                          <a:ea typeface="BIZ UDPゴシック" panose="020B0400000000000000" pitchFamily="50" charset="-128"/>
                        </a:rPr>
                        <a:t>コーンポタージュスープ</a:t>
                      </a:r>
                      <a:endParaRPr kumimoji="1" lang="en-US" altLang="ja-JP" sz="1000" b="1" dirty="0">
                        <a:latin typeface="BIZ UDPゴシック" panose="020B0400000000000000" pitchFamily="50" charset="-128"/>
                        <a:ea typeface="BIZ UDPゴシック" panose="020B0400000000000000" pitchFamily="50" charset="-128"/>
                      </a:endParaRPr>
                    </a:p>
                    <a:p>
                      <a:pPr algn="l"/>
                      <a:r>
                        <a:rPr kumimoji="1" lang="ja-JP" altLang="en-US" sz="1000" b="1" dirty="0">
                          <a:latin typeface="BIZ UDPゴシック" panose="020B0400000000000000" pitchFamily="50" charset="-128"/>
                          <a:ea typeface="BIZ UDPゴシック" panose="020B0400000000000000" pitchFamily="50" charset="-128"/>
                        </a:rPr>
                        <a:t>ボイルウインナー</a:t>
                      </a:r>
                      <a:endParaRPr kumimoji="1" lang="en-US" altLang="ja-JP" sz="1000" b="1"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ja-JP" altLang="en-US" sz="900" b="1" dirty="0">
                          <a:latin typeface="BIZ UDPゴシック" panose="020B0400000000000000" pitchFamily="50" charset="-128"/>
                          <a:ea typeface="BIZ UDPゴシック" panose="020B0400000000000000" pitchFamily="50" charset="-128"/>
                        </a:rPr>
                        <a:t>ミルク</a:t>
                      </a:r>
                      <a:endParaRPr kumimoji="1" lang="en-US" altLang="ja-JP" sz="900" b="1" dirty="0">
                        <a:latin typeface="BIZ UDPゴシック" panose="020B0400000000000000" pitchFamily="50" charset="-128"/>
                        <a:ea typeface="BIZ UDPゴシック" panose="020B0400000000000000" pitchFamily="50" charset="-128"/>
                      </a:endParaRPr>
                    </a:p>
                    <a:p>
                      <a:pPr algn="ctr"/>
                      <a:r>
                        <a:rPr kumimoji="1" lang="ja-JP" altLang="en-US" sz="900" b="1" dirty="0">
                          <a:latin typeface="BIZ UDPゴシック" panose="020B0400000000000000" pitchFamily="50" charset="-128"/>
                          <a:ea typeface="BIZ UDPゴシック" panose="020B0400000000000000" pitchFamily="50" charset="-128"/>
                        </a:rPr>
                        <a:t>フレンチ</a:t>
                      </a:r>
                    </a:p>
                  </a:txBody>
                  <a:tcPr>
                    <a:lnR w="12700" cap="flat" cmpd="sng" algn="ctr">
                      <a:solidFill>
                        <a:schemeClr val="tx1"/>
                      </a:solidFill>
                      <a:prstDash val="solid"/>
                      <a:round/>
                      <a:headEnd type="none" w="med" len="med"/>
                      <a:tailEnd type="none" w="med" len="med"/>
                    </a:lnR>
                  </a:tcPr>
                </a:tc>
                <a:tc>
                  <a:txBody>
                    <a:bodyPr/>
                    <a:lstStyle/>
                    <a:p>
                      <a:pPr algn="ctr"/>
                      <a:r>
                        <a:rPr kumimoji="1" lang="ja-JP" altLang="en-US" sz="900" b="1" dirty="0">
                          <a:latin typeface="BIZ UDPゴシック" panose="020B0400000000000000" pitchFamily="50" charset="-128"/>
                          <a:ea typeface="BIZ UDPゴシック" panose="020B0400000000000000" pitchFamily="50" charset="-128"/>
                        </a:rPr>
                        <a:t>ほし</a:t>
                      </a:r>
                      <a:endParaRPr kumimoji="1" lang="en-US" altLang="ja-JP" sz="900" b="1" dirty="0">
                        <a:latin typeface="BIZ UDPゴシック" panose="020B0400000000000000" pitchFamily="50" charset="-128"/>
                        <a:ea typeface="BIZ UDPゴシック" panose="020B0400000000000000" pitchFamily="50" charset="-128"/>
                      </a:endParaRPr>
                    </a:p>
                    <a:p>
                      <a:pPr algn="ctr"/>
                      <a:r>
                        <a:rPr kumimoji="1" lang="ja-JP" altLang="en-US" sz="900" b="1" dirty="0">
                          <a:latin typeface="BIZ UDPゴシック" panose="020B0400000000000000" pitchFamily="50" charset="-128"/>
                          <a:ea typeface="BIZ UDPゴシック" panose="020B0400000000000000" pitchFamily="50" charset="-128"/>
                        </a:rPr>
                        <a:t>たべよ</a:t>
                      </a:r>
                      <a:endParaRPr kumimoji="1" lang="en-US" altLang="ja-JP" sz="900" b="1"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ap="flat" cmpd="sng" algn="ctr">
                      <a:noFill/>
                      <a:prstDash val="solid"/>
                      <a:round/>
                      <a:headEnd type="none" w="med" len="med"/>
                      <a:tailEnd type="none" w="med" len="med"/>
                    </a:lnBlToTr>
                  </a:tcP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とりむね　</a:t>
                      </a:r>
                      <a:r>
                        <a:rPr kumimoji="1" lang="en-US" altLang="ja-JP" sz="900" b="1" dirty="0">
                          <a:latin typeface="BIZ UDPゴシック" panose="020B0400000000000000" pitchFamily="50" charset="-128"/>
                          <a:ea typeface="BIZ UDPゴシック" panose="020B0400000000000000" pitchFamily="50" charset="-128"/>
                        </a:rPr>
                        <a:t>/</a:t>
                      </a:r>
                    </a:p>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ウインナー　　ぎゅうにゅう</a:t>
                      </a:r>
                      <a:endParaRPr kumimoji="1" lang="en-US" altLang="ja-JP" sz="900" b="1"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solidFill>
                      <a:schemeClr val="accent2">
                        <a:lumMod val="40000"/>
                        <a:lumOff val="60000"/>
                      </a:schemeClr>
                    </a:solidFill>
                  </a:tcP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ミルクフレンチ　　</a:t>
                      </a:r>
                      <a:endParaRPr kumimoji="1" lang="en-US" altLang="ja-JP" sz="900" b="1" dirty="0">
                        <a:latin typeface="BIZ UDPゴシック" panose="020B0400000000000000" pitchFamily="50" charset="-128"/>
                        <a:ea typeface="BIZ UDPゴシック" panose="020B0400000000000000" pitchFamily="50" charset="-128"/>
                      </a:endParaRPr>
                    </a:p>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じゃがいも　　サラダあぶら</a:t>
                      </a:r>
                      <a:endParaRPr kumimoji="1" lang="en-US" altLang="ja-JP" sz="900" b="1" dirty="0">
                        <a:latin typeface="BIZ UDPゴシック" panose="020B0400000000000000" pitchFamily="50" charset="-128"/>
                        <a:ea typeface="BIZ UDPゴシック" panose="020B0400000000000000" pitchFamily="50" charset="-128"/>
                      </a:endParaRPr>
                    </a:p>
                  </a:txBody>
                  <a:tcPr>
                    <a:solidFill>
                      <a:srgbClr val="FFFF99"/>
                    </a:solidFill>
                  </a:tcP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ブロッコリー　　にんじん　　たまねぎ　　</a:t>
                      </a:r>
                      <a:endParaRPr kumimoji="1" lang="en-US" altLang="ja-JP" sz="900" b="1" dirty="0">
                        <a:latin typeface="BIZ UDPゴシック" panose="020B0400000000000000" pitchFamily="50" charset="-128"/>
                        <a:ea typeface="BIZ UDPゴシック" panose="020B0400000000000000" pitchFamily="50" charset="-128"/>
                      </a:endParaRPr>
                    </a:p>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ホールコーン　　クリームコーン</a:t>
                      </a:r>
                      <a:endParaRPr kumimoji="1" lang="en-US" altLang="ja-JP" sz="900" b="1" dirty="0">
                        <a:latin typeface="BIZ UDPゴシック" panose="020B0400000000000000" pitchFamily="50" charset="-128"/>
                        <a:ea typeface="BIZ UDPゴシック" panose="020B0400000000000000" pitchFamily="50" charset="-128"/>
                      </a:endParaRPr>
                    </a:p>
                  </a:txBody>
                  <a:tcPr>
                    <a:solidFill>
                      <a:srgbClr val="99FF66"/>
                    </a:solidFill>
                  </a:tcP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シチューのもと　　</a:t>
                      </a:r>
                      <a:endParaRPr kumimoji="1" lang="en-US" altLang="ja-JP" sz="900" b="1"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862741282"/>
                  </a:ext>
                </a:extLst>
              </a:tr>
              <a:tr h="453192">
                <a:tc>
                  <a:txBody>
                    <a:bodyPr/>
                    <a:lstStyle/>
                    <a:p>
                      <a:pPr algn="ctr"/>
                      <a:r>
                        <a:rPr kumimoji="1" lang="ja-JP" altLang="en-US" sz="1100" b="1" dirty="0">
                          <a:latin typeface="BIZ UDPゴシック" panose="020B0400000000000000" pitchFamily="50" charset="-128"/>
                          <a:ea typeface="BIZ UDPゴシック" panose="020B0400000000000000" pitchFamily="50" charset="-128"/>
                        </a:rPr>
                        <a:t>２</a:t>
                      </a:r>
                    </a:p>
                  </a:txBody>
                  <a:tcPr anchor="ctr"/>
                </a:tc>
                <a:tc>
                  <a:txBody>
                    <a:bodyPr/>
                    <a:lstStyle/>
                    <a:p>
                      <a:pPr algn="ctr"/>
                      <a:r>
                        <a:rPr kumimoji="1" lang="ja-JP" altLang="en-US" sz="1100" b="1" dirty="0">
                          <a:latin typeface="BIZ UDPゴシック" panose="020B0400000000000000" pitchFamily="50" charset="-128"/>
                          <a:ea typeface="BIZ UDPゴシック" panose="020B0400000000000000" pitchFamily="50" charset="-128"/>
                        </a:rPr>
                        <a:t>水</a:t>
                      </a:r>
                      <a:endParaRPr kumimoji="1" lang="en-US" altLang="ja-JP" sz="1100" b="1" dirty="0">
                        <a:latin typeface="BIZ UDPゴシック" panose="020B0400000000000000" pitchFamily="50" charset="-128"/>
                        <a:ea typeface="BIZ UDPゴシック" panose="020B0400000000000000" pitchFamily="50" charset="-128"/>
                      </a:endParaRPr>
                    </a:p>
                  </a:txBody>
                  <a:tcPr anchor="ctr"/>
                </a:tc>
                <a:tc>
                  <a:txBody>
                    <a:bodyPr/>
                    <a:lstStyle/>
                    <a:p>
                      <a:pPr algn="l"/>
                      <a:r>
                        <a:rPr kumimoji="1" lang="ja-JP" altLang="en-US" sz="1000" b="1" dirty="0">
                          <a:latin typeface="BIZ UDPゴシック" panose="020B0400000000000000" pitchFamily="50" charset="-128"/>
                          <a:ea typeface="BIZ UDPゴシック" panose="020B0400000000000000" pitchFamily="50" charset="-128"/>
                        </a:rPr>
                        <a:t>やさいピラフ</a:t>
                      </a:r>
                      <a:endParaRPr kumimoji="1" lang="en-US" altLang="ja-JP" sz="1000" b="1" dirty="0">
                        <a:latin typeface="BIZ UDPゴシック" panose="020B0400000000000000" pitchFamily="50" charset="-128"/>
                        <a:ea typeface="BIZ UDPゴシック" panose="020B0400000000000000" pitchFamily="50" charset="-128"/>
                      </a:endParaRPr>
                    </a:p>
                    <a:p>
                      <a:pPr algn="l"/>
                      <a:r>
                        <a:rPr kumimoji="1" lang="ja-JP" altLang="en-US" sz="1000" b="1" dirty="0">
                          <a:latin typeface="BIZ UDPゴシック" panose="020B0400000000000000" pitchFamily="50" charset="-128"/>
                          <a:ea typeface="BIZ UDPゴシック" panose="020B0400000000000000" pitchFamily="50" charset="-128"/>
                        </a:rPr>
                        <a:t>はくさいとだいこんのスープ</a:t>
                      </a:r>
                      <a:endParaRPr kumimoji="1" lang="en-US" altLang="ja-JP" sz="1000" b="1" dirty="0">
                        <a:latin typeface="BIZ UDPゴシック" panose="020B0400000000000000" pitchFamily="50" charset="-128"/>
                        <a:ea typeface="BIZ UDPゴシック" panose="020B0400000000000000" pitchFamily="50" charset="-128"/>
                      </a:endParaRPr>
                    </a:p>
                  </a:txBody>
                  <a:tcPr/>
                </a:tc>
                <a:tc>
                  <a:txBody>
                    <a:bodyPr/>
                    <a:lstStyle/>
                    <a:p>
                      <a:pPr algn="l"/>
                      <a:endParaRPr kumimoji="1" lang="ja-JP" altLang="en-US" sz="1000" b="1" dirty="0">
                        <a:latin typeface="BIZ UDPゴシック" panose="020B0400000000000000" pitchFamily="50" charset="-128"/>
                        <a:ea typeface="BIZ UDPゴシック" panose="020B0400000000000000" pitchFamily="50" charset="-128"/>
                      </a:endParaRPr>
                    </a:p>
                  </a:txBody>
                  <a:tcPr>
                    <a:lnR w="12700" cap="flat" cmpd="sng" algn="ctr">
                      <a:solidFill>
                        <a:schemeClr val="tx1"/>
                      </a:solidFill>
                      <a:prstDash val="solid"/>
                      <a:round/>
                      <a:headEnd type="none" w="med" len="med"/>
                      <a:tailEnd type="none" w="med" len="med"/>
                    </a:lnR>
                  </a:tcPr>
                </a:tc>
                <a:tc>
                  <a:txBody>
                    <a:bodyPr/>
                    <a:lstStyle/>
                    <a:p>
                      <a:pPr algn="ctr"/>
                      <a:r>
                        <a:rPr kumimoji="1" lang="ja-JP" altLang="en-US" sz="900" b="1" dirty="0">
                          <a:latin typeface="BIZ UDPゴシック" panose="020B0400000000000000" pitchFamily="50" charset="-128"/>
                          <a:ea typeface="BIZ UDPゴシック" panose="020B0400000000000000" pitchFamily="50" charset="-128"/>
                        </a:rPr>
                        <a:t>しろい</a:t>
                      </a:r>
                      <a:endParaRPr kumimoji="1" lang="en-US" altLang="ja-JP" sz="900" b="1" dirty="0">
                        <a:latin typeface="BIZ UDPゴシック" panose="020B0400000000000000" pitchFamily="50" charset="-128"/>
                        <a:ea typeface="BIZ UDPゴシック" panose="020B0400000000000000" pitchFamily="50" charset="-128"/>
                      </a:endParaRPr>
                    </a:p>
                    <a:p>
                      <a:pPr algn="ctr"/>
                      <a:r>
                        <a:rPr kumimoji="1" lang="ja-JP" altLang="en-US" sz="900" b="1" dirty="0">
                          <a:latin typeface="BIZ UDPゴシック" panose="020B0400000000000000" pitchFamily="50" charset="-128"/>
                          <a:ea typeface="BIZ UDPゴシック" panose="020B0400000000000000" pitchFamily="50" charset="-128"/>
                        </a:rPr>
                        <a:t>ふうせん</a:t>
                      </a:r>
                      <a:endParaRPr kumimoji="1" lang="en-US" altLang="ja-JP" sz="900" b="1"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とりもも　　</a:t>
                      </a:r>
                      <a:endParaRPr kumimoji="1" lang="en-US" altLang="ja-JP" sz="900" b="1" dirty="0">
                        <a:latin typeface="BIZ UDPゴシック" panose="020B0400000000000000" pitchFamily="50" charset="-128"/>
                        <a:ea typeface="BIZ UDPゴシック" panose="020B0400000000000000" pitchFamily="50" charset="-128"/>
                      </a:endParaRPr>
                    </a:p>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かつおぶし　　こんぶ　　ぎゅうにゅう</a:t>
                      </a:r>
                    </a:p>
                  </a:txBody>
                  <a:tcPr>
                    <a:lnL w="12700" cap="flat" cmpd="sng" algn="ctr">
                      <a:solidFill>
                        <a:schemeClr val="tx1"/>
                      </a:solidFill>
                      <a:prstDash val="solid"/>
                      <a:round/>
                      <a:headEnd type="none" w="med" len="med"/>
                      <a:tailEnd type="none" w="med" len="med"/>
                    </a:lnL>
                    <a:solidFill>
                      <a:schemeClr val="accent2">
                        <a:lumMod val="40000"/>
                        <a:lumOff val="60000"/>
                      </a:schemeClr>
                    </a:solidFill>
                  </a:tcP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こめ　　バター</a:t>
                      </a:r>
                    </a:p>
                  </a:txBody>
                  <a:tcPr>
                    <a:solidFill>
                      <a:srgbClr val="FFFF99"/>
                    </a:solidFill>
                  </a:tcP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にんじん　　たまねぎ　　ピーマン　　ホールコーン</a:t>
                      </a:r>
                      <a:endParaRPr kumimoji="1" lang="en-US" altLang="ja-JP" sz="900" b="1" dirty="0">
                        <a:latin typeface="BIZ UDPゴシック" panose="020B0400000000000000" pitchFamily="50" charset="-128"/>
                        <a:ea typeface="BIZ UDPゴシック" panose="020B0400000000000000" pitchFamily="50" charset="-128"/>
                      </a:endParaRPr>
                    </a:p>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はくさい　　だいこん</a:t>
                      </a:r>
                      <a:endParaRPr kumimoji="1" lang="en-US" altLang="ja-JP" sz="900" b="1" dirty="0">
                        <a:latin typeface="BIZ UDPゴシック" panose="020B0400000000000000" pitchFamily="50" charset="-128"/>
                        <a:ea typeface="BIZ UDPゴシック" panose="020B0400000000000000" pitchFamily="50" charset="-128"/>
                      </a:endParaRPr>
                    </a:p>
                  </a:txBody>
                  <a:tcPr>
                    <a:solidFill>
                      <a:srgbClr val="99FF66"/>
                    </a:solidFill>
                  </a:tcP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コンソメ　　しお　</a:t>
                      </a:r>
                      <a:r>
                        <a:rPr kumimoji="1" lang="en-US" altLang="ja-JP" sz="900" b="1" dirty="0">
                          <a:latin typeface="BIZ UDPゴシック" panose="020B0400000000000000" pitchFamily="50" charset="-128"/>
                          <a:ea typeface="BIZ UDPゴシック" panose="020B0400000000000000" pitchFamily="50" charset="-128"/>
                        </a:rPr>
                        <a:t>/</a:t>
                      </a:r>
                      <a:r>
                        <a:rPr kumimoji="1" lang="ja-JP" altLang="en-US" sz="900" b="1" dirty="0">
                          <a:latin typeface="BIZ UDPゴシック" panose="020B0400000000000000" pitchFamily="50" charset="-128"/>
                          <a:ea typeface="BIZ UDPゴシック" panose="020B0400000000000000" pitchFamily="50" charset="-128"/>
                        </a:rPr>
                        <a:t>しょうゆ　さけ　　みりん　　しお</a:t>
                      </a:r>
                    </a:p>
                  </a:txBody>
                  <a:tcPr/>
                </a:tc>
                <a:extLst>
                  <a:ext uri="{0D108BD9-81ED-4DB2-BD59-A6C34878D82A}">
                    <a16:rowId xmlns:a16="http://schemas.microsoft.com/office/drawing/2014/main" val="2576021536"/>
                  </a:ext>
                </a:extLst>
              </a:tr>
              <a:tr h="491848">
                <a:tc>
                  <a:txBody>
                    <a:bodyPr/>
                    <a:lstStyle/>
                    <a:p>
                      <a:pPr algn="ctr"/>
                      <a:r>
                        <a:rPr kumimoji="1" lang="ja-JP" altLang="en-US" sz="1100" b="1" dirty="0">
                          <a:latin typeface="BIZ UDPゴシック" panose="020B0400000000000000" pitchFamily="50" charset="-128"/>
                          <a:ea typeface="BIZ UDPゴシック" panose="020B0400000000000000" pitchFamily="50" charset="-128"/>
                        </a:rPr>
                        <a:t>３</a:t>
                      </a:r>
                    </a:p>
                  </a:txBody>
                  <a:tcPr anchor="ctr"/>
                </a:tc>
                <a:tc>
                  <a:txBody>
                    <a:bodyPr/>
                    <a:lstStyle/>
                    <a:p>
                      <a:pPr algn="ctr"/>
                      <a:r>
                        <a:rPr kumimoji="1" lang="ja-JP" altLang="en-US" sz="1100" b="1" dirty="0">
                          <a:latin typeface="BIZ UDPゴシック" panose="020B0400000000000000" pitchFamily="50" charset="-128"/>
                          <a:ea typeface="BIZ UDPゴシック" panose="020B0400000000000000" pitchFamily="50" charset="-128"/>
                        </a:rPr>
                        <a:t>木</a:t>
                      </a:r>
                    </a:p>
                  </a:txBody>
                  <a:tcPr anchor="ctr"/>
                </a:tc>
                <a:tc>
                  <a:txBody>
                    <a:bodyPr/>
                    <a:lstStyle/>
                    <a:p>
                      <a:pPr algn="l"/>
                      <a:r>
                        <a:rPr kumimoji="1" lang="ja-JP" altLang="en-US" sz="1000" b="1" dirty="0">
                          <a:latin typeface="BIZ UDPゴシック" panose="020B0400000000000000" pitchFamily="50" charset="-128"/>
                          <a:ea typeface="BIZ UDPゴシック" panose="020B0400000000000000" pitchFamily="50" charset="-128"/>
                        </a:rPr>
                        <a:t>ひじきごはん</a:t>
                      </a:r>
                      <a:endParaRPr kumimoji="1" lang="en-US" altLang="ja-JP" sz="1000" b="1" dirty="0">
                        <a:latin typeface="BIZ UDPゴシック" panose="020B0400000000000000" pitchFamily="50" charset="-128"/>
                        <a:ea typeface="BIZ UDPゴシック" panose="020B0400000000000000" pitchFamily="50" charset="-128"/>
                      </a:endParaRPr>
                    </a:p>
                    <a:p>
                      <a:pPr algn="l"/>
                      <a:r>
                        <a:rPr kumimoji="1" lang="ja-JP" altLang="en-US" sz="1000" b="1" dirty="0">
                          <a:latin typeface="BIZ UDPゴシック" panose="020B0400000000000000" pitchFamily="50" charset="-128"/>
                          <a:ea typeface="BIZ UDPゴシック" panose="020B0400000000000000" pitchFamily="50" charset="-128"/>
                        </a:rPr>
                        <a:t>せつぶんじる　　ミニゼリー</a:t>
                      </a:r>
                    </a:p>
                  </a:txBody>
                  <a:tcPr/>
                </a:tc>
                <a:tc>
                  <a:txBody>
                    <a:bodyPr/>
                    <a:lstStyle/>
                    <a:p>
                      <a:pPr algn="l"/>
                      <a:endParaRPr kumimoji="1" lang="ja-JP" altLang="en-US" sz="1000" b="1" dirty="0">
                        <a:latin typeface="BIZ UDPゴシック" panose="020B0400000000000000" pitchFamily="50" charset="-128"/>
                        <a:ea typeface="BIZ UDPゴシック" panose="020B0400000000000000" pitchFamily="50" charset="-128"/>
                      </a:endParaRPr>
                    </a:p>
                  </a:txBody>
                  <a:tcPr/>
                </a:tc>
                <a:tc>
                  <a:txBody>
                    <a:bodyPr/>
                    <a:lstStyle/>
                    <a:p>
                      <a:pPr algn="ctr"/>
                      <a:endParaRPr kumimoji="1" lang="en-US" altLang="ja-JP" sz="900" b="1" dirty="0">
                        <a:latin typeface="BIZ UDPゴシック" panose="020B0400000000000000" pitchFamily="50" charset="-128"/>
                        <a:ea typeface="BIZ UDPゴシック" panose="020B0400000000000000" pitchFamily="50" charset="-128"/>
                      </a:endParaRPr>
                    </a:p>
                  </a:txBody>
                  <a:tcPr anchor="ctr">
                    <a:lnT w="12700" cap="flat" cmpd="sng" algn="ctr">
                      <a:solidFill>
                        <a:schemeClr val="tx1"/>
                      </a:solidFill>
                      <a:prstDash val="solid"/>
                      <a:round/>
                      <a:headEnd type="none" w="med" len="med"/>
                      <a:tailEnd type="none" w="med" len="med"/>
                    </a:lnT>
                    <a:lnBlToTr w="12700" cap="flat" cmpd="sng" algn="ctr">
                      <a:solidFill>
                        <a:schemeClr val="tx1"/>
                      </a:solidFill>
                      <a:prstDash val="solid"/>
                      <a:round/>
                      <a:headEnd type="none" w="med" len="med"/>
                      <a:tailEnd type="none" w="med" len="med"/>
                    </a:lnBlToTr>
                  </a:tcP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ひじき　ぶたこま　あぶらあげ　</a:t>
                      </a:r>
                      <a:r>
                        <a:rPr kumimoji="1" lang="en-US" altLang="ja-JP" sz="900" b="1" dirty="0">
                          <a:latin typeface="BIZ UDPゴシック" panose="020B0400000000000000" pitchFamily="50" charset="-128"/>
                          <a:ea typeface="BIZ UDPゴシック" panose="020B0400000000000000" pitchFamily="50" charset="-128"/>
                        </a:rPr>
                        <a:t>/</a:t>
                      </a:r>
                    </a:p>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だいず　とうふ　かつおぶし　</a:t>
                      </a:r>
                      <a:endParaRPr kumimoji="1" lang="en-US" altLang="ja-JP" sz="900" b="1" dirty="0">
                        <a:latin typeface="BIZ UDPゴシック" panose="020B0400000000000000" pitchFamily="50" charset="-128"/>
                        <a:ea typeface="BIZ UDPゴシック" panose="020B0400000000000000" pitchFamily="50" charset="-128"/>
                      </a:endParaRPr>
                    </a:p>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ぎゅうにゅう　</a:t>
                      </a:r>
                    </a:p>
                  </a:txBody>
                  <a:tcPr>
                    <a:solidFill>
                      <a:schemeClr val="accent2">
                        <a:lumMod val="40000"/>
                        <a:lumOff val="60000"/>
                      </a:schemeClr>
                    </a:solidFill>
                  </a:tcP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こめ　　ざらめ　　サラダあぶら</a:t>
                      </a:r>
                    </a:p>
                  </a:txBody>
                  <a:tcPr>
                    <a:solidFill>
                      <a:srgbClr val="FFFF99"/>
                    </a:solidFill>
                  </a:tcP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にんじん　　ほししいたけ　　ごぼう</a:t>
                      </a:r>
                      <a:endParaRPr kumimoji="1" lang="en-US" altLang="ja-JP" sz="900" b="1" dirty="0">
                        <a:latin typeface="BIZ UDPゴシック" panose="020B0400000000000000" pitchFamily="50" charset="-128"/>
                        <a:ea typeface="BIZ UDPゴシック" panose="020B0400000000000000" pitchFamily="50" charset="-128"/>
                      </a:endParaRPr>
                    </a:p>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だいこん　　はくさい　　ねぎ</a:t>
                      </a:r>
                      <a:endParaRPr kumimoji="1" lang="en-US" altLang="ja-JP" sz="900" b="1" dirty="0">
                        <a:latin typeface="BIZ UDPゴシック" panose="020B0400000000000000" pitchFamily="50" charset="-128"/>
                        <a:ea typeface="BIZ UDPゴシック" panose="020B0400000000000000" pitchFamily="50" charset="-128"/>
                      </a:endParaRPr>
                    </a:p>
                  </a:txBody>
                  <a:tcPr>
                    <a:solidFill>
                      <a:srgbClr val="99FF66"/>
                    </a:solidFill>
                  </a:tcP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しょうゆ　　さけ　　みりん</a:t>
                      </a:r>
                      <a:endParaRPr kumimoji="1" lang="en-US" altLang="ja-JP" sz="900" b="1" dirty="0">
                        <a:latin typeface="BIZ UDPゴシック" panose="020B0400000000000000" pitchFamily="50" charset="-128"/>
                        <a:ea typeface="BIZ UDPゴシック" panose="020B0400000000000000" pitchFamily="50" charset="-128"/>
                      </a:endParaRPr>
                    </a:p>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しお</a:t>
                      </a:r>
                      <a:r>
                        <a:rPr kumimoji="1" lang="en-US" altLang="ja-JP" sz="900" b="1" dirty="0">
                          <a:latin typeface="BIZ UDPゴシック" panose="020B0400000000000000" pitchFamily="50" charset="-128"/>
                          <a:ea typeface="BIZ UDPゴシック" panose="020B0400000000000000" pitchFamily="50" charset="-128"/>
                        </a:rPr>
                        <a:t>/</a:t>
                      </a:r>
                      <a:r>
                        <a:rPr kumimoji="1" lang="ja-JP" altLang="en-US" sz="900" b="1" dirty="0">
                          <a:latin typeface="BIZ UDPゴシック" panose="020B0400000000000000" pitchFamily="50" charset="-128"/>
                          <a:ea typeface="BIZ UDPゴシック" panose="020B0400000000000000" pitchFamily="50" charset="-128"/>
                        </a:rPr>
                        <a:t>　　しろみそ　　さけ</a:t>
                      </a:r>
                      <a:endParaRPr kumimoji="1" lang="en-US" altLang="ja-JP" sz="900" b="1" dirty="0">
                        <a:latin typeface="BIZ UDPゴシック" panose="020B0400000000000000" pitchFamily="50" charset="-128"/>
                        <a:ea typeface="BIZ UDPゴシック" panose="020B0400000000000000" pitchFamily="50" charset="-128"/>
                      </a:endParaRPr>
                    </a:p>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みりん</a:t>
                      </a:r>
                      <a:endParaRPr kumimoji="1" lang="en-US" altLang="ja-JP" sz="900" b="1"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496206837"/>
                  </a:ext>
                </a:extLst>
              </a:tr>
              <a:tr h="453192">
                <a:tc>
                  <a:txBody>
                    <a:bodyPr/>
                    <a:lstStyle/>
                    <a:p>
                      <a:pPr algn="ctr"/>
                      <a:r>
                        <a:rPr kumimoji="1" lang="ja-JP" altLang="en-US" sz="1100" b="1" dirty="0">
                          <a:latin typeface="BIZ UDPゴシック" panose="020B0400000000000000" pitchFamily="50" charset="-128"/>
                          <a:ea typeface="BIZ UDPゴシック" panose="020B0400000000000000" pitchFamily="50" charset="-128"/>
                        </a:rPr>
                        <a:t>４</a:t>
                      </a:r>
                    </a:p>
                  </a:txBody>
                  <a:tcPr anchor="ctr"/>
                </a:tc>
                <a:tc>
                  <a:txBody>
                    <a:bodyPr/>
                    <a:lstStyle/>
                    <a:p>
                      <a:pPr algn="ctr"/>
                      <a:r>
                        <a:rPr kumimoji="1" lang="ja-JP" altLang="en-US" sz="1100" b="1" dirty="0">
                          <a:latin typeface="BIZ UDPゴシック" panose="020B0400000000000000" pitchFamily="50" charset="-128"/>
                          <a:ea typeface="BIZ UDPゴシック" panose="020B0400000000000000" pitchFamily="50" charset="-128"/>
                        </a:rPr>
                        <a:t>金</a:t>
                      </a:r>
                    </a:p>
                  </a:txBody>
                  <a:tcPr anchor="ctr"/>
                </a:tc>
                <a:tc>
                  <a:txBody>
                    <a:bodyPr/>
                    <a:lstStyle/>
                    <a:p>
                      <a:pPr algn="l"/>
                      <a:r>
                        <a:rPr kumimoji="1" lang="ja-JP" altLang="en-US" sz="1000" b="1" dirty="0">
                          <a:latin typeface="BIZ UDPゴシック" panose="020B0400000000000000" pitchFamily="50" charset="-128"/>
                          <a:ea typeface="BIZ UDPゴシック" panose="020B0400000000000000" pitchFamily="50" charset="-128"/>
                        </a:rPr>
                        <a:t>ツナごはん</a:t>
                      </a:r>
                      <a:endParaRPr kumimoji="1" lang="en-US" altLang="ja-JP" sz="1000" b="1" dirty="0">
                        <a:latin typeface="BIZ UDPゴシック" panose="020B0400000000000000" pitchFamily="50" charset="-128"/>
                        <a:ea typeface="BIZ UDPゴシック" panose="020B0400000000000000" pitchFamily="50" charset="-128"/>
                      </a:endParaRPr>
                    </a:p>
                    <a:p>
                      <a:pPr algn="l"/>
                      <a:r>
                        <a:rPr kumimoji="1" lang="ja-JP" altLang="en-US" sz="1000" b="1" dirty="0">
                          <a:latin typeface="BIZ UDPゴシック" panose="020B0400000000000000" pitchFamily="50" charset="-128"/>
                          <a:ea typeface="BIZ UDPゴシック" panose="020B0400000000000000" pitchFamily="50" charset="-128"/>
                        </a:rPr>
                        <a:t>とんじる　　バナナ</a:t>
                      </a:r>
                      <a:endParaRPr kumimoji="1" lang="en-US" altLang="ja-JP" sz="1000" b="1" dirty="0">
                        <a:latin typeface="BIZ UDPゴシック" panose="020B0400000000000000" pitchFamily="50" charset="-128"/>
                        <a:ea typeface="BIZ UDPゴシック" panose="020B0400000000000000" pitchFamily="50" charset="-128"/>
                      </a:endParaRPr>
                    </a:p>
                  </a:txBody>
                  <a:tcPr/>
                </a:tc>
                <a:tc>
                  <a:txBody>
                    <a:bodyPr/>
                    <a:lstStyle/>
                    <a:p>
                      <a:pPr algn="l"/>
                      <a:endParaRPr kumimoji="1" lang="ja-JP" altLang="en-US" sz="1000" b="1"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ja-JP" altLang="en-US" sz="900" b="1" dirty="0">
                          <a:latin typeface="BIZ UDPゴシック" panose="020B0400000000000000" pitchFamily="50" charset="-128"/>
                          <a:ea typeface="BIZ UDPゴシック" panose="020B0400000000000000" pitchFamily="50" charset="-128"/>
                        </a:rPr>
                        <a:t>きくサブレ</a:t>
                      </a:r>
                    </a:p>
                  </a:txBody>
                  <a:tcPr anchor="ct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シーチキン　　</a:t>
                      </a:r>
                      <a:r>
                        <a:rPr kumimoji="1" lang="en-US" altLang="ja-JP" sz="900" b="1" dirty="0">
                          <a:latin typeface="BIZ UDPゴシック" panose="020B0400000000000000" pitchFamily="50" charset="-128"/>
                          <a:ea typeface="BIZ UDPゴシック" panose="020B0400000000000000" pitchFamily="50" charset="-128"/>
                        </a:rPr>
                        <a:t>/</a:t>
                      </a:r>
                      <a:r>
                        <a:rPr kumimoji="1" lang="ja-JP" altLang="en-US" sz="900" b="1" dirty="0">
                          <a:latin typeface="BIZ UDPゴシック" panose="020B0400000000000000" pitchFamily="50" charset="-128"/>
                          <a:ea typeface="BIZ UDPゴシック" panose="020B0400000000000000" pitchFamily="50" charset="-128"/>
                        </a:rPr>
                        <a:t>　にぼし　　ぶたばら　　</a:t>
                      </a:r>
                      <a:endParaRPr kumimoji="1" lang="en-US" altLang="ja-JP" sz="900" b="1" dirty="0">
                        <a:latin typeface="BIZ UDPゴシック" panose="020B0400000000000000" pitchFamily="50" charset="-128"/>
                        <a:ea typeface="BIZ UDPゴシック" panose="020B0400000000000000" pitchFamily="50" charset="-128"/>
                      </a:endParaRPr>
                    </a:p>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とうふ　　あかみそ　　</a:t>
                      </a:r>
                      <a:r>
                        <a:rPr kumimoji="1" lang="en-US" altLang="ja-JP" sz="900" b="1" dirty="0">
                          <a:latin typeface="BIZ UDPゴシック" panose="020B0400000000000000" pitchFamily="50" charset="-128"/>
                          <a:ea typeface="BIZ UDPゴシック" panose="020B0400000000000000" pitchFamily="50" charset="-128"/>
                        </a:rPr>
                        <a:t>/</a:t>
                      </a:r>
                      <a:r>
                        <a:rPr kumimoji="1" lang="ja-JP" altLang="en-US" sz="900" b="1" dirty="0">
                          <a:latin typeface="BIZ UDPゴシック" panose="020B0400000000000000" pitchFamily="50" charset="-128"/>
                          <a:ea typeface="BIZ UDPゴシック" panose="020B0400000000000000" pitchFamily="50" charset="-128"/>
                        </a:rPr>
                        <a:t>　ぎゅうにゅう</a:t>
                      </a:r>
                      <a:endParaRPr kumimoji="1" lang="en-US" altLang="ja-JP" sz="900" b="1" dirty="0">
                        <a:latin typeface="BIZ UDPゴシック" panose="020B0400000000000000" pitchFamily="50" charset="-128"/>
                        <a:ea typeface="BIZ UDPゴシック" panose="020B0400000000000000" pitchFamily="50" charset="-128"/>
                      </a:endParaRPr>
                    </a:p>
                  </a:txBody>
                  <a:tcPr>
                    <a:lnBlToTr w="12700" cap="flat" cmpd="sng" algn="ctr">
                      <a:noFill/>
                      <a:prstDash val="solid"/>
                      <a:round/>
                      <a:headEnd type="none" w="med" len="med"/>
                      <a:tailEnd type="none" w="med" len="med"/>
                    </a:lnBlToTr>
                    <a:solidFill>
                      <a:schemeClr val="accent2">
                        <a:lumMod val="40000"/>
                        <a:lumOff val="60000"/>
                      </a:schemeClr>
                    </a:solidFill>
                  </a:tcP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こめ</a:t>
                      </a:r>
                      <a:endParaRPr kumimoji="1" lang="en-US" altLang="ja-JP" sz="900" b="1" dirty="0">
                        <a:latin typeface="BIZ UDPゴシック" panose="020B0400000000000000" pitchFamily="50" charset="-128"/>
                        <a:ea typeface="BIZ UDPゴシック" panose="020B0400000000000000" pitchFamily="50" charset="-128"/>
                      </a:endParaRPr>
                    </a:p>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さつまいも</a:t>
                      </a:r>
                    </a:p>
                  </a:txBody>
                  <a:tcPr>
                    <a:lnBlToTr w="12700" cap="flat" cmpd="sng" algn="ctr">
                      <a:noFill/>
                      <a:prstDash val="solid"/>
                      <a:round/>
                      <a:headEnd type="none" w="med" len="med"/>
                      <a:tailEnd type="none" w="med" len="med"/>
                    </a:lnBlToTr>
                    <a:solidFill>
                      <a:srgbClr val="FFFF99"/>
                    </a:solidFill>
                  </a:tcP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かんそうパセリ</a:t>
                      </a:r>
                      <a:endParaRPr kumimoji="1" lang="en-US" altLang="ja-JP" sz="900" b="1" dirty="0">
                        <a:latin typeface="BIZ UDPゴシック" panose="020B0400000000000000" pitchFamily="50" charset="-128"/>
                        <a:ea typeface="BIZ UDPゴシック" panose="020B0400000000000000" pitchFamily="50" charset="-128"/>
                      </a:endParaRPr>
                    </a:p>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こまつな　　たまねぎ　だいこん　にんじん　バナナ</a:t>
                      </a:r>
                    </a:p>
                  </a:txBody>
                  <a:tcPr>
                    <a:lnBlToTr w="12700" cap="flat" cmpd="sng" algn="ctr">
                      <a:noFill/>
                      <a:prstDash val="solid"/>
                      <a:round/>
                      <a:headEnd type="none" w="med" len="med"/>
                      <a:tailEnd type="none" w="med" len="med"/>
                    </a:lnBlToTr>
                    <a:solidFill>
                      <a:srgbClr val="99FF66"/>
                    </a:solidFill>
                  </a:tcP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しょうゆ</a:t>
                      </a:r>
                      <a:endParaRPr kumimoji="1" lang="en-US" altLang="ja-JP" sz="900" b="1" dirty="0">
                        <a:latin typeface="BIZ UDPゴシック" panose="020B0400000000000000" pitchFamily="50" charset="-128"/>
                        <a:ea typeface="BIZ UDPゴシック" panose="020B0400000000000000" pitchFamily="50" charset="-128"/>
                      </a:endParaRPr>
                    </a:p>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さけ　　みりん　　しお</a:t>
                      </a:r>
                      <a:endParaRPr kumimoji="1" lang="en-US" altLang="ja-JP" sz="900" b="1" dirty="0">
                        <a:latin typeface="BIZ UDPゴシック" panose="020B0400000000000000" pitchFamily="50" charset="-128"/>
                        <a:ea typeface="BIZ UDPゴシック" panose="020B0400000000000000" pitchFamily="50" charset="-128"/>
                      </a:endParaRPr>
                    </a:p>
                  </a:txBody>
                  <a:tcPr>
                    <a:lnBlToTr w="12700" cap="flat" cmpd="sng" algn="ctr">
                      <a:noFill/>
                      <a:prstDash val="solid"/>
                      <a:round/>
                      <a:headEnd type="none" w="med" len="med"/>
                      <a:tailEnd type="none" w="med" len="med"/>
                    </a:lnBlToTr>
                  </a:tcPr>
                </a:tc>
                <a:extLst>
                  <a:ext uri="{0D108BD9-81ED-4DB2-BD59-A6C34878D82A}">
                    <a16:rowId xmlns:a16="http://schemas.microsoft.com/office/drawing/2014/main" val="2844870207"/>
                  </a:ext>
                </a:extLst>
              </a:tr>
              <a:tr h="453192">
                <a:tc>
                  <a:txBody>
                    <a:bodyPr/>
                    <a:lstStyle/>
                    <a:p>
                      <a:pPr algn="ctr"/>
                      <a:r>
                        <a:rPr kumimoji="1" lang="ja-JP" altLang="en-US" sz="1100" b="1" dirty="0">
                          <a:latin typeface="BIZ UDPゴシック" panose="020B0400000000000000" pitchFamily="50" charset="-128"/>
                          <a:ea typeface="BIZ UDPゴシック" panose="020B0400000000000000" pitchFamily="50" charset="-128"/>
                        </a:rPr>
                        <a:t>７</a:t>
                      </a:r>
                    </a:p>
                  </a:txBody>
                  <a:tcPr anchor="ctr"/>
                </a:tc>
                <a:tc>
                  <a:txBody>
                    <a:bodyPr/>
                    <a:lstStyle/>
                    <a:p>
                      <a:pPr algn="ctr"/>
                      <a:r>
                        <a:rPr kumimoji="1" lang="ja-JP" altLang="en-US" sz="1100" b="1" dirty="0">
                          <a:latin typeface="BIZ UDPゴシック" panose="020B0400000000000000" pitchFamily="50" charset="-128"/>
                          <a:ea typeface="BIZ UDPゴシック" panose="020B0400000000000000" pitchFamily="50" charset="-128"/>
                        </a:rPr>
                        <a:t>月</a:t>
                      </a:r>
                      <a:endParaRPr kumimoji="1" lang="en-US" altLang="ja-JP" sz="1100" b="1" dirty="0">
                        <a:latin typeface="BIZ UDPゴシック" panose="020B0400000000000000" pitchFamily="50" charset="-128"/>
                        <a:ea typeface="BIZ UDPゴシック" panose="020B0400000000000000" pitchFamily="50" charset="-128"/>
                      </a:endParaRPr>
                    </a:p>
                  </a:txBody>
                  <a:tcPr anchor="ctr"/>
                </a:tc>
                <a:tc>
                  <a:txBody>
                    <a:bodyPr/>
                    <a:lstStyle/>
                    <a:p>
                      <a:pPr algn="l"/>
                      <a:r>
                        <a:rPr kumimoji="1" lang="ja-JP" altLang="en-US" sz="1000" b="1" dirty="0">
                          <a:latin typeface="BIZ UDPゴシック" panose="020B0400000000000000" pitchFamily="50" charset="-128"/>
                          <a:ea typeface="BIZ UDPゴシック" panose="020B0400000000000000" pitchFamily="50" charset="-128"/>
                        </a:rPr>
                        <a:t>わかめいりきつねうどん</a:t>
                      </a:r>
                      <a:endParaRPr kumimoji="1" lang="en-US" altLang="ja-JP" sz="1000" b="1" dirty="0">
                        <a:latin typeface="BIZ UDPゴシック" panose="020B0400000000000000" pitchFamily="50" charset="-128"/>
                        <a:ea typeface="BIZ UDPゴシック" panose="020B0400000000000000" pitchFamily="50" charset="-128"/>
                      </a:endParaRPr>
                    </a:p>
                    <a:p>
                      <a:pPr algn="l"/>
                      <a:r>
                        <a:rPr kumimoji="1" lang="ja-JP" altLang="en-US" sz="1000" b="1" dirty="0">
                          <a:latin typeface="BIZ UDPゴシック" panose="020B0400000000000000" pitchFamily="50" charset="-128"/>
                          <a:ea typeface="BIZ UDPゴシック" panose="020B0400000000000000" pitchFamily="50" charset="-128"/>
                        </a:rPr>
                        <a:t>ひだぎゅうコロッケ</a:t>
                      </a:r>
                      <a:endParaRPr kumimoji="1" lang="en-US" altLang="ja-JP" sz="1000" b="1" dirty="0">
                        <a:latin typeface="BIZ UDPゴシック" panose="020B0400000000000000" pitchFamily="50" charset="-128"/>
                        <a:ea typeface="BIZ UDPゴシック" panose="020B0400000000000000" pitchFamily="50" charset="-128"/>
                      </a:endParaRPr>
                    </a:p>
                  </a:txBody>
                  <a:tcPr/>
                </a:tc>
                <a:tc>
                  <a:txBody>
                    <a:bodyPr/>
                    <a:lstStyle/>
                    <a:p>
                      <a:pPr algn="l"/>
                      <a:endParaRPr kumimoji="1" lang="ja-JP" altLang="en-US" sz="1000" b="1"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ja-JP" altLang="en-US" sz="900" b="1" dirty="0">
                          <a:latin typeface="BIZ UDPゴシック" panose="020B0400000000000000" pitchFamily="50" charset="-128"/>
                          <a:ea typeface="BIZ UDPゴシック" panose="020B0400000000000000" pitchFamily="50" charset="-128"/>
                        </a:rPr>
                        <a:t>あじしらべ</a:t>
                      </a:r>
                      <a:endParaRPr kumimoji="1" lang="en-US" altLang="ja-JP" sz="900" b="1" dirty="0">
                        <a:latin typeface="BIZ UDPゴシック" panose="020B0400000000000000" pitchFamily="50" charset="-128"/>
                        <a:ea typeface="BIZ UDPゴシック" panose="020B0400000000000000" pitchFamily="50" charset="-128"/>
                      </a:endParaRPr>
                    </a:p>
                  </a:txBody>
                  <a:tcPr anchor="ct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わかめ　かまぼこ　あぶらあげ　とりこま</a:t>
                      </a:r>
                      <a:endParaRPr kumimoji="1" lang="en-US" altLang="ja-JP" sz="900" b="1" dirty="0">
                        <a:latin typeface="BIZ UDPゴシック" panose="020B0400000000000000" pitchFamily="50" charset="-128"/>
                        <a:ea typeface="BIZ UDPゴシック" panose="020B0400000000000000" pitchFamily="50" charset="-128"/>
                      </a:endParaRPr>
                    </a:p>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かつおぶし　こんぶ　ぎゅうにゅう　</a:t>
                      </a:r>
                      <a:endParaRPr kumimoji="1" lang="en-US" altLang="ja-JP" sz="900" b="1" dirty="0">
                        <a:latin typeface="BIZ UDPゴシック" panose="020B0400000000000000" pitchFamily="50" charset="-128"/>
                        <a:ea typeface="BIZ UDPゴシック" panose="020B0400000000000000" pitchFamily="50" charset="-128"/>
                      </a:endParaRPr>
                    </a:p>
                  </a:txBody>
                  <a:tcPr>
                    <a:solidFill>
                      <a:schemeClr val="accent2">
                        <a:lumMod val="40000"/>
                        <a:lumOff val="60000"/>
                      </a:schemeClr>
                    </a:solidFill>
                  </a:tcP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かんめんうどん　　ざらめ</a:t>
                      </a:r>
                      <a:endParaRPr kumimoji="1" lang="en-US" altLang="ja-JP" sz="900" b="1" dirty="0">
                        <a:latin typeface="BIZ UDPゴシック" panose="020B0400000000000000" pitchFamily="50" charset="-128"/>
                        <a:ea typeface="BIZ UDPゴシック" panose="020B0400000000000000" pitchFamily="50" charset="-128"/>
                      </a:endParaRPr>
                    </a:p>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コロッケ</a:t>
                      </a:r>
                    </a:p>
                  </a:txBody>
                  <a:tcPr>
                    <a:solidFill>
                      <a:srgbClr val="FFFF99"/>
                    </a:solidFill>
                  </a:tcP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ねぎ　　にんじん　　はくさい　　ほししいたけ</a:t>
                      </a:r>
                      <a:endParaRPr kumimoji="1" lang="en-US" altLang="ja-JP" sz="900" b="1" dirty="0">
                        <a:latin typeface="BIZ UDPゴシック" panose="020B0400000000000000" pitchFamily="50" charset="-128"/>
                        <a:ea typeface="BIZ UDPゴシック" panose="020B0400000000000000" pitchFamily="50" charset="-128"/>
                      </a:endParaRPr>
                    </a:p>
                  </a:txBody>
                  <a:tcPr>
                    <a:solidFill>
                      <a:srgbClr val="99FF66"/>
                    </a:solidFill>
                  </a:tcP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しょうゆ　　さけ　　みりん</a:t>
                      </a:r>
                      <a:endParaRPr kumimoji="1" lang="en-US" altLang="ja-JP" sz="900" b="1" dirty="0">
                        <a:latin typeface="BIZ UDPゴシック" panose="020B0400000000000000" pitchFamily="50" charset="-128"/>
                        <a:ea typeface="BIZ UDPゴシック" panose="020B0400000000000000" pitchFamily="50" charset="-128"/>
                      </a:endParaRPr>
                    </a:p>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しお</a:t>
                      </a:r>
                      <a:endParaRPr kumimoji="1" lang="en-US" altLang="ja-JP" sz="900" b="1"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539432166"/>
                  </a:ext>
                </a:extLst>
              </a:tr>
              <a:tr h="453192">
                <a:tc>
                  <a:txBody>
                    <a:bodyPr/>
                    <a:lstStyle/>
                    <a:p>
                      <a:pPr algn="ctr"/>
                      <a:r>
                        <a:rPr kumimoji="1" lang="ja-JP" altLang="en-US" sz="1100" b="1" dirty="0">
                          <a:latin typeface="BIZ UDPゴシック" panose="020B0400000000000000" pitchFamily="50" charset="-128"/>
                          <a:ea typeface="BIZ UDPゴシック" panose="020B0400000000000000" pitchFamily="50" charset="-128"/>
                        </a:rPr>
                        <a:t>８</a:t>
                      </a:r>
                    </a:p>
                  </a:txBody>
                  <a:tcPr anchor="ctr"/>
                </a:tc>
                <a:tc>
                  <a:txBody>
                    <a:bodyPr/>
                    <a:lstStyle/>
                    <a:p>
                      <a:pPr algn="ctr"/>
                      <a:r>
                        <a:rPr kumimoji="1" lang="ja-JP" altLang="en-US" sz="1100" b="1" dirty="0">
                          <a:latin typeface="BIZ UDPゴシック" panose="020B0400000000000000" pitchFamily="50" charset="-128"/>
                          <a:ea typeface="BIZ UDPゴシック" panose="020B0400000000000000" pitchFamily="50" charset="-128"/>
                        </a:rPr>
                        <a:t>火</a:t>
                      </a:r>
                      <a:endParaRPr kumimoji="1" lang="en-US" altLang="ja-JP" sz="1100" b="1" dirty="0">
                        <a:latin typeface="BIZ UDPゴシック" panose="020B0400000000000000" pitchFamily="50" charset="-128"/>
                        <a:ea typeface="BIZ UDPゴシック" panose="020B0400000000000000" pitchFamily="50" charset="-128"/>
                      </a:endParaRPr>
                    </a:p>
                  </a:txBody>
                  <a:tcPr anchor="ctr"/>
                </a:tc>
                <a:tc>
                  <a:txBody>
                    <a:bodyPr/>
                    <a:lstStyle/>
                    <a:p>
                      <a:pPr algn="l"/>
                      <a:r>
                        <a:rPr kumimoji="1" lang="ja-JP" altLang="en-US" sz="1000" b="1" dirty="0">
                          <a:latin typeface="BIZ UDPゴシック" panose="020B0400000000000000" pitchFamily="50" charset="-128"/>
                          <a:ea typeface="BIZ UDPゴシック" panose="020B0400000000000000" pitchFamily="50" charset="-128"/>
                        </a:rPr>
                        <a:t>マーボーとうふどん</a:t>
                      </a:r>
                      <a:endParaRPr kumimoji="1" lang="en-US" altLang="ja-JP" sz="1000" b="1" dirty="0">
                        <a:latin typeface="BIZ UDPゴシック" panose="020B0400000000000000" pitchFamily="50" charset="-128"/>
                        <a:ea typeface="BIZ UDPゴシック" panose="020B0400000000000000" pitchFamily="50" charset="-128"/>
                      </a:endParaRPr>
                    </a:p>
                    <a:p>
                      <a:pPr algn="l"/>
                      <a:r>
                        <a:rPr kumimoji="1" lang="ja-JP" altLang="en-US" sz="1000" b="1" dirty="0">
                          <a:latin typeface="BIZ UDPゴシック" panose="020B0400000000000000" pitchFamily="50" charset="-128"/>
                          <a:ea typeface="BIZ UDPゴシック" panose="020B0400000000000000" pitchFamily="50" charset="-128"/>
                        </a:rPr>
                        <a:t>きなこまめ</a:t>
                      </a:r>
                      <a:endParaRPr kumimoji="1" lang="en-US" altLang="ja-JP" sz="1000" b="1" dirty="0">
                        <a:latin typeface="BIZ UDPゴシック" panose="020B0400000000000000" pitchFamily="50" charset="-128"/>
                        <a:ea typeface="BIZ UDPゴシック" panose="020B0400000000000000" pitchFamily="50" charset="-128"/>
                      </a:endParaRPr>
                    </a:p>
                  </a:txBody>
                  <a:tcPr/>
                </a:tc>
                <a:tc>
                  <a:txBody>
                    <a:bodyPr/>
                    <a:lstStyle/>
                    <a:p>
                      <a:pPr algn="l"/>
                      <a:endParaRPr kumimoji="1" lang="ja-JP" altLang="en-US" sz="1000" b="1"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ja-JP" altLang="en-US" sz="900" b="1" dirty="0">
                          <a:latin typeface="BIZ UDPゴシック" panose="020B0400000000000000" pitchFamily="50" charset="-128"/>
                          <a:ea typeface="BIZ UDPゴシック" panose="020B0400000000000000" pitchFamily="50" charset="-128"/>
                        </a:rPr>
                        <a:t>まがり</a:t>
                      </a:r>
                      <a:endParaRPr kumimoji="1" lang="en-US" altLang="ja-JP" sz="900" b="1" dirty="0">
                        <a:latin typeface="BIZ UDPゴシック" panose="020B0400000000000000" pitchFamily="50" charset="-128"/>
                        <a:ea typeface="BIZ UDPゴシック" panose="020B0400000000000000" pitchFamily="50" charset="-128"/>
                      </a:endParaRPr>
                    </a:p>
                    <a:p>
                      <a:pPr algn="ctr"/>
                      <a:r>
                        <a:rPr kumimoji="1" lang="ja-JP" altLang="en-US" sz="900" b="1" dirty="0">
                          <a:latin typeface="BIZ UDPゴシック" panose="020B0400000000000000" pitchFamily="50" charset="-128"/>
                          <a:ea typeface="BIZ UDPゴシック" panose="020B0400000000000000" pitchFamily="50" charset="-128"/>
                        </a:rPr>
                        <a:t>せんべい</a:t>
                      </a:r>
                      <a:endParaRPr kumimoji="1" lang="en-US" altLang="ja-JP" sz="900" b="1" dirty="0">
                        <a:latin typeface="BIZ UDPゴシック" panose="020B0400000000000000" pitchFamily="50" charset="-128"/>
                        <a:ea typeface="BIZ UDPゴシック" panose="020B0400000000000000" pitchFamily="50" charset="-128"/>
                      </a:endParaRPr>
                    </a:p>
                  </a:txBody>
                  <a:tcPr anchor="ct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とうふ　　あかみそ　　ぶたミンチ</a:t>
                      </a:r>
                      <a:endParaRPr kumimoji="1" lang="en-US" altLang="ja-JP" sz="900" b="1" dirty="0">
                        <a:latin typeface="BIZ UDPゴシック" panose="020B0400000000000000" pitchFamily="50" charset="-128"/>
                        <a:ea typeface="BIZ UDPゴシック" panose="020B0400000000000000" pitchFamily="50" charset="-128"/>
                      </a:endParaRPr>
                    </a:p>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だいず　　きなこ　　ぎゅうにゅう</a:t>
                      </a:r>
                      <a:endParaRPr kumimoji="1" lang="en-US" altLang="ja-JP" sz="900" b="1" dirty="0">
                        <a:latin typeface="BIZ UDPゴシック" panose="020B0400000000000000" pitchFamily="50" charset="-128"/>
                        <a:ea typeface="BIZ UDPゴシック" panose="020B0400000000000000" pitchFamily="50" charset="-128"/>
                      </a:endParaRPr>
                    </a:p>
                  </a:txBody>
                  <a:tcPr>
                    <a:solidFill>
                      <a:schemeClr val="accent2">
                        <a:lumMod val="40000"/>
                        <a:lumOff val="60000"/>
                      </a:schemeClr>
                    </a:solidFill>
                  </a:tcP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こめ　　ざらめ　　ごまあぶら　</a:t>
                      </a:r>
                      <a:endParaRPr kumimoji="1" lang="en-US" altLang="ja-JP" sz="900" b="1" dirty="0">
                        <a:latin typeface="BIZ UDPゴシック" panose="020B0400000000000000" pitchFamily="50" charset="-128"/>
                        <a:ea typeface="BIZ UDPゴシック" panose="020B0400000000000000" pitchFamily="50" charset="-128"/>
                      </a:endParaRPr>
                    </a:p>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かたくりこ　　</a:t>
                      </a:r>
                      <a:r>
                        <a:rPr kumimoji="1" lang="en-US" altLang="ja-JP" sz="900" b="1" dirty="0">
                          <a:latin typeface="BIZ UDPゴシック" panose="020B0400000000000000" pitchFamily="50" charset="-128"/>
                          <a:ea typeface="BIZ UDPゴシック" panose="020B0400000000000000" pitchFamily="50" charset="-128"/>
                        </a:rPr>
                        <a:t>/</a:t>
                      </a:r>
                      <a:r>
                        <a:rPr kumimoji="1" lang="ja-JP" altLang="en-US" sz="900" b="1" dirty="0">
                          <a:latin typeface="BIZ UDPゴシック" panose="020B0400000000000000" pitchFamily="50" charset="-128"/>
                          <a:ea typeface="BIZ UDPゴシック" panose="020B0400000000000000" pitchFamily="50" charset="-128"/>
                        </a:rPr>
                        <a:t>　さんおんとう　　</a:t>
                      </a:r>
                      <a:endParaRPr kumimoji="1" lang="en-US" altLang="ja-JP" sz="900" b="1" dirty="0">
                        <a:latin typeface="BIZ UDPゴシック" panose="020B0400000000000000" pitchFamily="50" charset="-128"/>
                        <a:ea typeface="BIZ UDPゴシック" panose="020B0400000000000000" pitchFamily="50" charset="-128"/>
                      </a:endParaRPr>
                    </a:p>
                  </a:txBody>
                  <a:tcPr>
                    <a:solidFill>
                      <a:srgbClr val="FFFF99"/>
                    </a:solidFill>
                  </a:tcP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ほししいたけ　　にんじん　　たまねぎ</a:t>
                      </a:r>
                    </a:p>
                  </a:txBody>
                  <a:tcPr>
                    <a:solidFill>
                      <a:srgbClr val="99FF66"/>
                    </a:solidFill>
                  </a:tcP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しょうゆ　　さけ　　みりん</a:t>
                      </a:r>
                      <a:endParaRPr kumimoji="1" lang="en-US" altLang="ja-JP" sz="900" b="1" dirty="0">
                        <a:latin typeface="BIZ UDPゴシック" panose="020B0400000000000000" pitchFamily="50" charset="-128"/>
                        <a:ea typeface="BIZ UDPゴシック" panose="020B0400000000000000" pitchFamily="50" charset="-128"/>
                      </a:endParaRPr>
                    </a:p>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しお　　トウバンジャン</a:t>
                      </a:r>
                      <a:endParaRPr kumimoji="1" lang="en-US" altLang="ja-JP" sz="900" b="1"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653179424"/>
                  </a:ext>
                </a:extLst>
              </a:tr>
              <a:tr h="453192">
                <a:tc>
                  <a:txBody>
                    <a:bodyPr/>
                    <a:lstStyle/>
                    <a:p>
                      <a:pPr algn="ctr"/>
                      <a:r>
                        <a:rPr kumimoji="1" lang="ja-JP" altLang="en-US" sz="1100" b="1" dirty="0">
                          <a:latin typeface="BIZ UDPゴシック" panose="020B0400000000000000" pitchFamily="50" charset="-128"/>
                          <a:ea typeface="BIZ UDPゴシック" panose="020B0400000000000000" pitchFamily="50" charset="-128"/>
                        </a:rPr>
                        <a:t>９</a:t>
                      </a:r>
                    </a:p>
                  </a:txBody>
                  <a:tcPr anchor="ctr"/>
                </a:tc>
                <a:tc>
                  <a:txBody>
                    <a:bodyPr/>
                    <a:lstStyle/>
                    <a:p>
                      <a:pPr algn="ctr"/>
                      <a:r>
                        <a:rPr kumimoji="1" lang="ja-JP" altLang="en-US" sz="1100" b="1" dirty="0">
                          <a:latin typeface="BIZ UDPゴシック" panose="020B0400000000000000" pitchFamily="50" charset="-128"/>
                          <a:ea typeface="BIZ UDPゴシック" panose="020B0400000000000000" pitchFamily="50" charset="-128"/>
                        </a:rPr>
                        <a:t>水</a:t>
                      </a:r>
                    </a:p>
                  </a:txBody>
                  <a:tcPr anchor="ctr"/>
                </a:tc>
                <a:tc>
                  <a:txBody>
                    <a:bodyPr/>
                    <a:lstStyle/>
                    <a:p>
                      <a:pPr algn="l"/>
                      <a:r>
                        <a:rPr kumimoji="1" lang="ja-JP" altLang="en-US" sz="1000" b="1" dirty="0">
                          <a:latin typeface="BIZ UDPゴシック" panose="020B0400000000000000" pitchFamily="50" charset="-128"/>
                          <a:ea typeface="BIZ UDPゴシック" panose="020B0400000000000000" pitchFamily="50" charset="-128"/>
                        </a:rPr>
                        <a:t>ゆかりごはん</a:t>
                      </a:r>
                      <a:endParaRPr kumimoji="1" lang="en-US" altLang="ja-JP" sz="1000" b="1" dirty="0">
                        <a:latin typeface="BIZ UDPゴシック" panose="020B0400000000000000" pitchFamily="50" charset="-128"/>
                        <a:ea typeface="BIZ UDPゴシック" panose="020B0400000000000000" pitchFamily="50" charset="-128"/>
                      </a:endParaRPr>
                    </a:p>
                    <a:p>
                      <a:pPr algn="l"/>
                      <a:r>
                        <a:rPr kumimoji="1" lang="ja-JP" altLang="en-US" sz="1000" b="1" dirty="0">
                          <a:latin typeface="BIZ UDPゴシック" panose="020B0400000000000000" pitchFamily="50" charset="-128"/>
                          <a:ea typeface="BIZ UDPゴシック" panose="020B0400000000000000" pitchFamily="50" charset="-128"/>
                        </a:rPr>
                        <a:t>にくじゃが　　みかん</a:t>
                      </a:r>
                      <a:endParaRPr kumimoji="1" lang="en-US" altLang="ja-JP" sz="1000" b="1" dirty="0">
                        <a:latin typeface="BIZ UDPゴシック" panose="020B0400000000000000" pitchFamily="50" charset="-128"/>
                        <a:ea typeface="BIZ UDPゴシック" panose="020B0400000000000000" pitchFamily="50" charset="-128"/>
                      </a:endParaRPr>
                    </a:p>
                  </a:txBody>
                  <a:tcPr/>
                </a:tc>
                <a:tc>
                  <a:txBody>
                    <a:bodyPr/>
                    <a:lstStyle/>
                    <a:p>
                      <a:pPr algn="l"/>
                      <a:endParaRPr kumimoji="1" lang="ja-JP" altLang="en-US" sz="1000" b="1"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ja-JP" altLang="en-US" sz="900" b="1" dirty="0">
                          <a:latin typeface="BIZ UDPゴシック" panose="020B0400000000000000" pitchFamily="50" charset="-128"/>
                          <a:ea typeface="BIZ UDPゴシック" panose="020B0400000000000000" pitchFamily="50" charset="-128"/>
                        </a:rPr>
                        <a:t>ロアンヌ</a:t>
                      </a:r>
                      <a:endParaRPr kumimoji="1" lang="en-US" altLang="ja-JP" sz="900" b="1" dirty="0">
                        <a:latin typeface="BIZ UDPゴシック" panose="020B0400000000000000" pitchFamily="50" charset="-128"/>
                        <a:ea typeface="BIZ UDPゴシック" panose="020B0400000000000000" pitchFamily="50" charset="-128"/>
                      </a:endParaRPr>
                    </a:p>
                    <a:p>
                      <a:pPr algn="ctr"/>
                      <a:r>
                        <a:rPr kumimoji="1" lang="ja-JP" altLang="en-US" sz="900" b="1" dirty="0">
                          <a:latin typeface="BIZ UDPゴシック" panose="020B0400000000000000" pitchFamily="50" charset="-128"/>
                          <a:ea typeface="BIZ UDPゴシック" panose="020B0400000000000000" pitchFamily="50" charset="-128"/>
                        </a:rPr>
                        <a:t>バニラ</a:t>
                      </a:r>
                    </a:p>
                  </a:txBody>
                  <a:tcPr anchor="ct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ぶたもも　　かつおぶし　　ぎゅうにゅう</a:t>
                      </a:r>
                    </a:p>
                  </a:txBody>
                  <a:tcPr>
                    <a:solidFill>
                      <a:schemeClr val="accent2">
                        <a:lumMod val="40000"/>
                        <a:lumOff val="60000"/>
                      </a:schemeClr>
                    </a:solidFill>
                  </a:tcP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こめ　　ざらめ　　いとこんにゃく</a:t>
                      </a:r>
                      <a:endParaRPr kumimoji="1" lang="en-US" altLang="ja-JP" sz="900" b="1" dirty="0">
                        <a:latin typeface="BIZ UDPゴシック" panose="020B0400000000000000" pitchFamily="50" charset="-128"/>
                        <a:ea typeface="BIZ UDPゴシック" panose="020B0400000000000000" pitchFamily="50" charset="-128"/>
                      </a:endParaRPr>
                    </a:p>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じゃがいも　　サラダあぶら</a:t>
                      </a:r>
                    </a:p>
                  </a:txBody>
                  <a:tcPr>
                    <a:solidFill>
                      <a:srgbClr val="FFFF99"/>
                    </a:solidFill>
                  </a:tcP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ゆかりのもと　　　　みかん</a:t>
                      </a:r>
                      <a:endParaRPr kumimoji="1" lang="en-US" altLang="ja-JP" sz="900" b="1" dirty="0">
                        <a:latin typeface="BIZ UDPゴシック" panose="020B0400000000000000" pitchFamily="50" charset="-128"/>
                        <a:ea typeface="BIZ UDPゴシック" panose="020B0400000000000000" pitchFamily="50" charset="-128"/>
                      </a:endParaRPr>
                    </a:p>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にんじん　　たまねぎ　　しめじ　　グリンピース</a:t>
                      </a:r>
                    </a:p>
                  </a:txBody>
                  <a:tcPr>
                    <a:solidFill>
                      <a:srgbClr val="99FF66"/>
                    </a:solidFill>
                  </a:tcP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しょうゆ　　さけ　　みりん</a:t>
                      </a:r>
                      <a:endParaRPr kumimoji="1" lang="en-US" altLang="ja-JP" sz="900" b="1" dirty="0">
                        <a:latin typeface="BIZ UDPゴシック" panose="020B0400000000000000" pitchFamily="50" charset="-128"/>
                        <a:ea typeface="BIZ UDPゴシック" panose="020B0400000000000000" pitchFamily="50" charset="-128"/>
                      </a:endParaRPr>
                    </a:p>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しお</a:t>
                      </a:r>
                    </a:p>
                  </a:txBody>
                  <a:tcPr/>
                </a:tc>
                <a:extLst>
                  <a:ext uri="{0D108BD9-81ED-4DB2-BD59-A6C34878D82A}">
                    <a16:rowId xmlns:a16="http://schemas.microsoft.com/office/drawing/2014/main" val="3990390626"/>
                  </a:ext>
                </a:extLst>
              </a:tr>
              <a:tr h="453192">
                <a:tc>
                  <a:txBody>
                    <a:bodyPr/>
                    <a:lstStyle/>
                    <a:p>
                      <a:pPr algn="ctr"/>
                      <a:r>
                        <a:rPr kumimoji="1" lang="ja-JP" altLang="en-US" sz="1100" b="1" dirty="0">
                          <a:latin typeface="BIZ UDPゴシック" panose="020B0400000000000000" pitchFamily="50" charset="-128"/>
                          <a:ea typeface="BIZ UDPゴシック" panose="020B0400000000000000" pitchFamily="50" charset="-128"/>
                        </a:rPr>
                        <a:t>１０</a:t>
                      </a:r>
                      <a:endParaRPr kumimoji="1" lang="en-US" altLang="ja-JP" sz="1100" b="1" dirty="0">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ja-JP" altLang="en-US" sz="1100" b="1" dirty="0">
                          <a:latin typeface="BIZ UDPゴシック" panose="020B0400000000000000" pitchFamily="50" charset="-128"/>
                          <a:ea typeface="BIZ UDPゴシック" panose="020B0400000000000000" pitchFamily="50" charset="-128"/>
                        </a:rPr>
                        <a:t>木</a:t>
                      </a:r>
                    </a:p>
                  </a:txBody>
                  <a:tcPr anchor="ctr"/>
                </a:tc>
                <a:tc>
                  <a:txBody>
                    <a:bodyPr/>
                    <a:lstStyle/>
                    <a:p>
                      <a:pPr algn="l"/>
                      <a:r>
                        <a:rPr kumimoji="1" lang="ja-JP" altLang="en-US" sz="1000" b="1" dirty="0">
                          <a:latin typeface="BIZ UDPゴシック" panose="020B0400000000000000" pitchFamily="50" charset="-128"/>
                          <a:ea typeface="BIZ UDPゴシック" panose="020B0400000000000000" pitchFamily="50" charset="-128"/>
                        </a:rPr>
                        <a:t>ちゅうかおこわ　</a:t>
                      </a:r>
                      <a:endParaRPr kumimoji="1" lang="en-US" altLang="ja-JP" sz="1000" b="1" dirty="0">
                        <a:latin typeface="BIZ UDPゴシック" panose="020B0400000000000000" pitchFamily="50" charset="-128"/>
                        <a:ea typeface="BIZ UDPゴシック" panose="020B0400000000000000" pitchFamily="50" charset="-128"/>
                      </a:endParaRPr>
                    </a:p>
                    <a:p>
                      <a:pPr algn="l"/>
                      <a:r>
                        <a:rPr kumimoji="1" lang="ja-JP" altLang="en-US" sz="1000" b="1">
                          <a:latin typeface="BIZ UDPゴシック" panose="020B0400000000000000" pitchFamily="50" charset="-128"/>
                          <a:ea typeface="BIZ UDPゴシック" panose="020B0400000000000000" pitchFamily="50" charset="-128"/>
                        </a:rPr>
                        <a:t>すましじる　　ミニゼリー</a:t>
                      </a:r>
                      <a:endParaRPr kumimoji="1" lang="en-US" altLang="ja-JP" sz="1000" b="1" dirty="0">
                        <a:latin typeface="BIZ UDPゴシック" panose="020B0400000000000000" pitchFamily="50" charset="-128"/>
                        <a:ea typeface="BIZ UDPゴシック" panose="020B0400000000000000" pitchFamily="50" charset="-128"/>
                      </a:endParaRPr>
                    </a:p>
                  </a:txBody>
                  <a:tcPr/>
                </a:tc>
                <a:tc>
                  <a:txBody>
                    <a:bodyPr/>
                    <a:lstStyle/>
                    <a:p>
                      <a:pPr algn="l"/>
                      <a:endParaRPr kumimoji="1" lang="ja-JP" altLang="en-US" sz="1000" b="1"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ja-JP" altLang="en-US" sz="900" b="1" dirty="0">
                          <a:latin typeface="BIZ UDPゴシック" panose="020B0400000000000000" pitchFamily="50" charset="-128"/>
                          <a:ea typeface="BIZ UDPゴシック" panose="020B0400000000000000" pitchFamily="50" charset="-128"/>
                        </a:rPr>
                        <a:t>ワッフル</a:t>
                      </a:r>
                      <a:endParaRPr kumimoji="1" lang="en-US" altLang="ja-JP" sz="900" b="1" dirty="0">
                        <a:latin typeface="BIZ UDPゴシック" panose="020B0400000000000000" pitchFamily="50" charset="-128"/>
                        <a:ea typeface="BIZ UDPゴシック" panose="020B0400000000000000" pitchFamily="50" charset="-128"/>
                      </a:endParaRPr>
                    </a:p>
                    <a:p>
                      <a:pPr algn="ctr"/>
                      <a:r>
                        <a:rPr kumimoji="1" lang="ja-JP" altLang="en-US" sz="900" b="1" dirty="0">
                          <a:latin typeface="BIZ UDPゴシック" panose="020B0400000000000000" pitchFamily="50" charset="-128"/>
                          <a:ea typeface="BIZ UDPゴシック" panose="020B0400000000000000" pitchFamily="50" charset="-128"/>
                        </a:rPr>
                        <a:t>サブレ</a:t>
                      </a:r>
                      <a:endParaRPr kumimoji="1" lang="en-US" altLang="ja-JP" sz="900" b="1" dirty="0">
                        <a:latin typeface="BIZ UDPゴシック" panose="020B0400000000000000" pitchFamily="50" charset="-128"/>
                        <a:ea typeface="BIZ UDPゴシック" panose="020B0400000000000000" pitchFamily="50" charset="-128"/>
                      </a:endParaRPr>
                    </a:p>
                  </a:txBody>
                  <a:tcPr anchor="ct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とりこま　　あぶらあげ</a:t>
                      </a:r>
                      <a:endParaRPr kumimoji="1" lang="en-US" altLang="ja-JP" sz="900" b="1" dirty="0">
                        <a:latin typeface="BIZ UDPゴシック" panose="020B0400000000000000" pitchFamily="50" charset="-128"/>
                        <a:ea typeface="BIZ UDPゴシック" panose="020B0400000000000000" pitchFamily="50" charset="-128"/>
                      </a:endParaRPr>
                    </a:p>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かつおぶし　　こんぶ　　ぎゅうにゅう</a:t>
                      </a:r>
                    </a:p>
                  </a:txBody>
                  <a:tcPr>
                    <a:solidFill>
                      <a:schemeClr val="accent2">
                        <a:lumMod val="40000"/>
                        <a:lumOff val="60000"/>
                      </a:schemeClr>
                    </a:solidFill>
                  </a:tcP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こめ　　もちごめ</a:t>
                      </a:r>
                      <a:endParaRPr kumimoji="1" lang="en-US" altLang="ja-JP" sz="900" b="1" dirty="0">
                        <a:latin typeface="BIZ UDPゴシック" panose="020B0400000000000000" pitchFamily="50" charset="-128"/>
                        <a:ea typeface="BIZ UDPゴシック" panose="020B0400000000000000" pitchFamily="50" charset="-128"/>
                      </a:endParaRPr>
                    </a:p>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ごまあぶら　　ざらめ　　むきぐり</a:t>
                      </a:r>
                    </a:p>
                  </a:txBody>
                  <a:tcPr>
                    <a:solidFill>
                      <a:srgbClr val="FFFF99"/>
                    </a:solidFill>
                  </a:tcP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にんじん　　たけのこ　　ほししいたけ　　ごぼう</a:t>
                      </a:r>
                      <a:endParaRPr kumimoji="1" lang="en-US" altLang="ja-JP" sz="900" b="1" dirty="0">
                        <a:latin typeface="BIZ UDPゴシック" panose="020B0400000000000000" pitchFamily="50" charset="-128"/>
                        <a:ea typeface="BIZ UDPゴシック" panose="020B0400000000000000" pitchFamily="50" charset="-128"/>
                      </a:endParaRPr>
                    </a:p>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たまねぎ　　だいこん　　こまつな</a:t>
                      </a:r>
                    </a:p>
                  </a:txBody>
                  <a:tcPr>
                    <a:solidFill>
                      <a:srgbClr val="99FF66"/>
                    </a:solidFill>
                  </a:tcP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とりがら　　しょうゆ</a:t>
                      </a:r>
                      <a:endParaRPr kumimoji="1" lang="en-US" altLang="ja-JP" sz="900" b="1" dirty="0">
                        <a:latin typeface="BIZ UDPゴシック" panose="020B0400000000000000" pitchFamily="50" charset="-128"/>
                        <a:ea typeface="BIZ UDPゴシック" panose="020B0400000000000000" pitchFamily="50" charset="-128"/>
                      </a:endParaRPr>
                    </a:p>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さけ　　みりん　　しお</a:t>
                      </a:r>
                      <a:endParaRPr kumimoji="1" lang="en-US" altLang="ja-JP" sz="900" b="1"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2596774285"/>
                  </a:ext>
                </a:extLst>
              </a:tr>
              <a:tr h="536562">
                <a:tc>
                  <a:txBody>
                    <a:bodyPr/>
                    <a:lstStyle/>
                    <a:p>
                      <a:pPr algn="ctr"/>
                      <a:r>
                        <a:rPr kumimoji="1" lang="ja-JP" altLang="en-US" sz="1100" b="1" dirty="0">
                          <a:latin typeface="BIZ UDPゴシック" panose="020B0400000000000000" pitchFamily="50" charset="-128"/>
                          <a:ea typeface="BIZ UDPゴシック" panose="020B0400000000000000" pitchFamily="50" charset="-128"/>
                        </a:rPr>
                        <a:t>１４</a:t>
                      </a:r>
                    </a:p>
                  </a:txBody>
                  <a:tcPr anchor="ctr"/>
                </a:tc>
                <a:tc>
                  <a:txBody>
                    <a:bodyPr/>
                    <a:lstStyle/>
                    <a:p>
                      <a:pPr algn="ctr"/>
                      <a:r>
                        <a:rPr kumimoji="1" lang="ja-JP" altLang="en-US" sz="1100" b="1" dirty="0">
                          <a:latin typeface="BIZ UDPゴシック" panose="020B0400000000000000" pitchFamily="50" charset="-128"/>
                          <a:ea typeface="BIZ UDPゴシック" panose="020B0400000000000000" pitchFamily="50" charset="-128"/>
                        </a:rPr>
                        <a:t>月</a:t>
                      </a:r>
                    </a:p>
                  </a:txBody>
                  <a:tcPr anchor="ctr"/>
                </a:tc>
                <a:tc>
                  <a:txBody>
                    <a:bodyPr/>
                    <a:lstStyle/>
                    <a:p>
                      <a:pPr algn="l"/>
                      <a:r>
                        <a:rPr kumimoji="1" lang="ja-JP" altLang="en-US" sz="1000" b="1" dirty="0">
                          <a:latin typeface="BIZ UDPゴシック" panose="020B0400000000000000" pitchFamily="50" charset="-128"/>
                          <a:ea typeface="BIZ UDPゴシック" panose="020B0400000000000000" pitchFamily="50" charset="-128"/>
                        </a:rPr>
                        <a:t>ハートのにこみハンバーグ</a:t>
                      </a:r>
                      <a:endParaRPr kumimoji="1" lang="en-US" altLang="ja-JP" sz="1000" b="1" dirty="0">
                        <a:latin typeface="BIZ UDPゴシック" panose="020B0400000000000000" pitchFamily="50" charset="-128"/>
                        <a:ea typeface="BIZ UDPゴシック" panose="020B0400000000000000" pitchFamily="50" charset="-128"/>
                      </a:endParaRPr>
                    </a:p>
                    <a:p>
                      <a:pPr algn="l"/>
                      <a:r>
                        <a:rPr kumimoji="1" lang="ja-JP" altLang="en-US" sz="1000" b="1" dirty="0">
                          <a:latin typeface="BIZ UDPゴシック" panose="020B0400000000000000" pitchFamily="50" charset="-128"/>
                          <a:ea typeface="BIZ UDPゴシック" panose="020B0400000000000000" pitchFamily="50" charset="-128"/>
                        </a:rPr>
                        <a:t>キャンディーチーズ</a:t>
                      </a:r>
                      <a:endParaRPr kumimoji="1" lang="en-US" altLang="ja-JP" sz="1000" b="1" dirty="0">
                        <a:latin typeface="BIZ UDPゴシック" panose="020B0400000000000000" pitchFamily="50" charset="-128"/>
                        <a:ea typeface="BIZ UDPゴシック" panose="020B0400000000000000" pitchFamily="50" charset="-128"/>
                      </a:endParaRPr>
                    </a:p>
                    <a:p>
                      <a:pPr algn="l"/>
                      <a:r>
                        <a:rPr kumimoji="1" lang="ja-JP" altLang="en-US" sz="1000" b="1" dirty="0">
                          <a:latin typeface="BIZ UDPゴシック" panose="020B0400000000000000" pitchFamily="50" charset="-128"/>
                          <a:ea typeface="BIZ UDPゴシック" panose="020B0400000000000000" pitchFamily="50" charset="-128"/>
                        </a:rPr>
                        <a:t>バレンタインデザート</a:t>
                      </a:r>
                    </a:p>
                  </a:txBody>
                  <a:tcPr/>
                </a:tc>
                <a:tc>
                  <a:txBody>
                    <a:bodyPr/>
                    <a:lstStyle/>
                    <a:p>
                      <a:pPr algn="l"/>
                      <a:r>
                        <a:rPr kumimoji="1" lang="ja-JP" altLang="en-US" sz="1000" b="1" dirty="0">
                          <a:latin typeface="BIZ UDPゴシック" panose="020B0400000000000000" pitchFamily="50" charset="-128"/>
                          <a:ea typeface="BIZ UDPゴシック" panose="020B0400000000000000" pitchFamily="50" charset="-128"/>
                        </a:rPr>
                        <a:t>バターコッペ</a:t>
                      </a:r>
                    </a:p>
                  </a:txBody>
                  <a:tcPr/>
                </a:tc>
                <a:tc>
                  <a:txBody>
                    <a:bodyPr/>
                    <a:lstStyle/>
                    <a:p>
                      <a:pPr algn="ctr"/>
                      <a:r>
                        <a:rPr kumimoji="1" lang="ja-JP" altLang="en-US" sz="900" b="1" dirty="0">
                          <a:latin typeface="BIZ UDPゴシック" panose="020B0400000000000000" pitchFamily="50" charset="-128"/>
                          <a:ea typeface="BIZ UDPゴシック" panose="020B0400000000000000" pitchFamily="50" charset="-128"/>
                        </a:rPr>
                        <a:t>げんじ</a:t>
                      </a:r>
                      <a:endParaRPr kumimoji="1" lang="en-US" altLang="ja-JP" sz="900" b="1" dirty="0">
                        <a:latin typeface="BIZ UDPゴシック" panose="020B0400000000000000" pitchFamily="50" charset="-128"/>
                        <a:ea typeface="BIZ UDPゴシック" panose="020B0400000000000000" pitchFamily="50" charset="-128"/>
                      </a:endParaRPr>
                    </a:p>
                    <a:p>
                      <a:pPr algn="ctr"/>
                      <a:r>
                        <a:rPr kumimoji="1" lang="ja-JP" altLang="en-US" sz="900" b="1" dirty="0">
                          <a:latin typeface="BIZ UDPゴシック" panose="020B0400000000000000" pitchFamily="50" charset="-128"/>
                          <a:ea typeface="BIZ UDPゴシック" panose="020B0400000000000000" pitchFamily="50" charset="-128"/>
                        </a:rPr>
                        <a:t>パイ</a:t>
                      </a:r>
                      <a:endParaRPr kumimoji="1" lang="en-US" altLang="ja-JP" sz="900" b="1" dirty="0">
                        <a:latin typeface="BIZ UDPゴシック" panose="020B0400000000000000" pitchFamily="50" charset="-128"/>
                        <a:ea typeface="BIZ UDPゴシック" panose="020B0400000000000000" pitchFamily="50" charset="-128"/>
                      </a:endParaRPr>
                    </a:p>
                  </a:txBody>
                  <a:tcPr anchor="ct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ハンバーグ</a:t>
                      </a:r>
                      <a:endParaRPr kumimoji="1" lang="en-US" altLang="ja-JP" sz="900" b="1" dirty="0">
                        <a:latin typeface="BIZ UDPゴシック" panose="020B0400000000000000" pitchFamily="50" charset="-128"/>
                        <a:ea typeface="BIZ UDPゴシック" panose="020B0400000000000000" pitchFamily="50" charset="-128"/>
                      </a:endParaRPr>
                    </a:p>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チーズ　　ぎゅうにゅう</a:t>
                      </a:r>
                    </a:p>
                  </a:txBody>
                  <a:tcPr>
                    <a:solidFill>
                      <a:schemeClr val="accent2">
                        <a:lumMod val="40000"/>
                        <a:lumOff val="60000"/>
                      </a:schemeClr>
                    </a:solidFill>
                  </a:tcP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バターコッペ</a:t>
                      </a:r>
                      <a:endParaRPr kumimoji="1" lang="en-US" altLang="ja-JP" sz="900" b="1" dirty="0">
                        <a:latin typeface="BIZ UDPゴシック" panose="020B0400000000000000" pitchFamily="50" charset="-128"/>
                        <a:ea typeface="BIZ UDPゴシック" panose="020B0400000000000000" pitchFamily="50" charset="-128"/>
                      </a:endParaRPr>
                    </a:p>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オリーブオイル</a:t>
                      </a:r>
                    </a:p>
                  </a:txBody>
                  <a:tcPr>
                    <a:solidFill>
                      <a:srgbClr val="FFFF99"/>
                    </a:solidFill>
                  </a:tcP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たまねぎ　　にんじん　　ホールトマト　　しめじ</a:t>
                      </a:r>
                    </a:p>
                  </a:txBody>
                  <a:tcPr>
                    <a:solidFill>
                      <a:srgbClr val="99FF66"/>
                    </a:solidFill>
                  </a:tcP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ケチャップ　　コンソメ</a:t>
                      </a:r>
                      <a:endParaRPr kumimoji="1" lang="en-US" altLang="ja-JP" sz="900" b="1" dirty="0">
                        <a:latin typeface="BIZ UDPゴシック" panose="020B0400000000000000" pitchFamily="50" charset="-128"/>
                        <a:ea typeface="BIZ UDPゴシック" panose="020B0400000000000000" pitchFamily="50" charset="-128"/>
                      </a:endParaRPr>
                    </a:p>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ソース　　ワイン　　しお</a:t>
                      </a:r>
                    </a:p>
                  </a:txBody>
                  <a:tcPr/>
                </a:tc>
                <a:extLst>
                  <a:ext uri="{0D108BD9-81ED-4DB2-BD59-A6C34878D82A}">
                    <a16:rowId xmlns:a16="http://schemas.microsoft.com/office/drawing/2014/main" val="1049809941"/>
                  </a:ext>
                </a:extLst>
              </a:tr>
              <a:tr h="453192">
                <a:tc>
                  <a:txBody>
                    <a:bodyPr/>
                    <a:lstStyle/>
                    <a:p>
                      <a:pPr algn="ctr"/>
                      <a:r>
                        <a:rPr kumimoji="1" lang="ja-JP" altLang="en-US" sz="1100" b="1" dirty="0">
                          <a:latin typeface="BIZ UDPゴシック" panose="020B0400000000000000" pitchFamily="50" charset="-128"/>
                          <a:ea typeface="BIZ UDPゴシック" panose="020B0400000000000000" pitchFamily="50" charset="-128"/>
                        </a:rPr>
                        <a:t>１５</a:t>
                      </a:r>
                    </a:p>
                  </a:txBody>
                  <a:tcPr anchor="ctr"/>
                </a:tc>
                <a:tc>
                  <a:txBody>
                    <a:bodyPr/>
                    <a:lstStyle/>
                    <a:p>
                      <a:pPr algn="ctr"/>
                      <a:r>
                        <a:rPr kumimoji="1" lang="ja-JP" altLang="en-US" sz="1100" b="1" dirty="0">
                          <a:latin typeface="BIZ UDPゴシック" panose="020B0400000000000000" pitchFamily="50" charset="-128"/>
                          <a:ea typeface="BIZ UDPゴシック" panose="020B0400000000000000" pitchFamily="50" charset="-128"/>
                        </a:rPr>
                        <a:t>火</a:t>
                      </a:r>
                    </a:p>
                  </a:txBody>
                  <a:tcPr anchor="ctr"/>
                </a:tc>
                <a:tc>
                  <a:txBody>
                    <a:bodyPr/>
                    <a:lstStyle/>
                    <a:p>
                      <a:pPr algn="l"/>
                      <a:r>
                        <a:rPr kumimoji="1" lang="ja-JP" altLang="en-US" sz="1000" b="1" dirty="0">
                          <a:latin typeface="BIZ UDPゴシック" panose="020B0400000000000000" pitchFamily="50" charset="-128"/>
                          <a:ea typeface="BIZ UDPゴシック" panose="020B0400000000000000" pitchFamily="50" charset="-128"/>
                        </a:rPr>
                        <a:t>ごもくラーメン</a:t>
                      </a:r>
                      <a:endParaRPr kumimoji="1" lang="en-US" altLang="ja-JP" sz="1000" b="1" dirty="0">
                        <a:latin typeface="BIZ UDPゴシック" panose="020B0400000000000000" pitchFamily="50" charset="-128"/>
                        <a:ea typeface="BIZ UDPゴシック" panose="020B0400000000000000" pitchFamily="50" charset="-128"/>
                      </a:endParaRPr>
                    </a:p>
                    <a:p>
                      <a:pPr algn="l"/>
                      <a:r>
                        <a:rPr kumimoji="1" lang="ja-JP" altLang="en-US" sz="1000" b="1" dirty="0">
                          <a:latin typeface="BIZ UDPゴシック" panose="020B0400000000000000" pitchFamily="50" charset="-128"/>
                          <a:ea typeface="BIZ UDPゴシック" panose="020B0400000000000000" pitchFamily="50" charset="-128"/>
                        </a:rPr>
                        <a:t>しろみさかなフライ</a:t>
                      </a:r>
                      <a:endParaRPr kumimoji="1" lang="en-US" altLang="ja-JP" sz="1000" b="1" dirty="0">
                        <a:latin typeface="BIZ UDPゴシック" panose="020B0400000000000000" pitchFamily="50" charset="-128"/>
                        <a:ea typeface="BIZ UDPゴシック" panose="020B0400000000000000" pitchFamily="50" charset="-128"/>
                      </a:endParaRPr>
                    </a:p>
                  </a:txBody>
                  <a:tcPr/>
                </a:tc>
                <a:tc>
                  <a:txBody>
                    <a:bodyPr/>
                    <a:lstStyle/>
                    <a:p>
                      <a:pPr algn="l"/>
                      <a:endParaRPr kumimoji="1" lang="ja-JP" altLang="en-US" sz="1000" b="1"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ja-JP" altLang="en-US" sz="900" b="1" dirty="0">
                          <a:latin typeface="BIZ UDPゴシック" panose="020B0400000000000000" pitchFamily="50" charset="-128"/>
                          <a:ea typeface="BIZ UDPゴシック" panose="020B0400000000000000" pitchFamily="50" charset="-128"/>
                        </a:rPr>
                        <a:t>ビスコ</a:t>
                      </a:r>
                      <a:endParaRPr kumimoji="1" lang="en-US" altLang="ja-JP" sz="900" b="1" dirty="0">
                        <a:latin typeface="BIZ UDPゴシック" panose="020B0400000000000000" pitchFamily="50" charset="-128"/>
                        <a:ea typeface="BIZ UDPゴシック" panose="020B0400000000000000" pitchFamily="50" charset="-128"/>
                      </a:endParaRPr>
                    </a:p>
                  </a:txBody>
                  <a:tcPr anchor="ctr">
                    <a:lnBlToTr w="12700" cap="flat" cmpd="sng" algn="ctr">
                      <a:noFill/>
                      <a:prstDash val="solid"/>
                      <a:round/>
                      <a:headEnd type="none" w="med" len="med"/>
                      <a:tailEnd type="none" w="med" len="med"/>
                    </a:lnBlToTr>
                  </a:tcP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にぼし　　かまぼこ　　とりこま</a:t>
                      </a:r>
                      <a:endParaRPr kumimoji="1" lang="en-US" altLang="ja-JP" sz="900" b="1" dirty="0">
                        <a:latin typeface="BIZ UDPゴシック" panose="020B0400000000000000" pitchFamily="50" charset="-128"/>
                        <a:ea typeface="BIZ UDPゴシック" panose="020B0400000000000000" pitchFamily="50" charset="-128"/>
                      </a:endParaRPr>
                    </a:p>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しろみさかなフライ　　ぎゅうにゅう</a:t>
                      </a:r>
                      <a:endParaRPr kumimoji="1" lang="en-US" altLang="ja-JP" sz="900" b="1" dirty="0">
                        <a:latin typeface="BIZ UDPゴシック" panose="020B0400000000000000" pitchFamily="50" charset="-128"/>
                        <a:ea typeface="BIZ UDPゴシック" panose="020B0400000000000000" pitchFamily="50" charset="-128"/>
                      </a:endParaRPr>
                    </a:p>
                  </a:txBody>
                  <a:tcPr>
                    <a:solidFill>
                      <a:schemeClr val="accent2">
                        <a:lumMod val="40000"/>
                        <a:lumOff val="60000"/>
                      </a:schemeClr>
                    </a:solidFill>
                  </a:tcP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なまちゅうかめん　　ごまあぶら</a:t>
                      </a:r>
                      <a:endParaRPr kumimoji="1" lang="en-US" altLang="ja-JP" sz="900" b="1" dirty="0">
                        <a:latin typeface="BIZ UDPゴシック" panose="020B0400000000000000" pitchFamily="50" charset="-128"/>
                        <a:ea typeface="BIZ UDPゴシック" panose="020B0400000000000000" pitchFamily="50" charset="-128"/>
                      </a:endParaRPr>
                    </a:p>
                  </a:txBody>
                  <a:tcPr>
                    <a:solidFill>
                      <a:srgbClr val="FFFF99"/>
                    </a:solidFill>
                  </a:tcP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にんじん　　もやし　　チンゲンサイ　　ねぎ</a:t>
                      </a:r>
                      <a:endParaRPr kumimoji="1" lang="en-US" altLang="ja-JP" sz="900" b="1" dirty="0">
                        <a:latin typeface="BIZ UDPゴシック" panose="020B0400000000000000" pitchFamily="50" charset="-128"/>
                        <a:ea typeface="BIZ UDPゴシック" panose="020B0400000000000000" pitchFamily="50" charset="-128"/>
                      </a:endParaRPr>
                    </a:p>
                  </a:txBody>
                  <a:tcPr>
                    <a:solidFill>
                      <a:srgbClr val="99FF66"/>
                    </a:solidFill>
                  </a:tcP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とりがら　　しょうゆ</a:t>
                      </a:r>
                      <a:endParaRPr kumimoji="1" lang="en-US" altLang="ja-JP" sz="900" b="1" dirty="0">
                        <a:latin typeface="BIZ UDPゴシック" panose="020B0400000000000000" pitchFamily="50" charset="-128"/>
                        <a:ea typeface="BIZ UDPゴシック" panose="020B0400000000000000" pitchFamily="50" charset="-128"/>
                      </a:endParaRPr>
                    </a:p>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みりん　　さけ　　しお</a:t>
                      </a:r>
                      <a:endParaRPr kumimoji="1" lang="en-US" altLang="ja-JP" sz="900" b="1"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3212272648"/>
                  </a:ext>
                </a:extLst>
              </a:tr>
              <a:tr h="453192">
                <a:tc>
                  <a:txBody>
                    <a:bodyPr/>
                    <a:lstStyle/>
                    <a:p>
                      <a:pPr algn="ctr"/>
                      <a:r>
                        <a:rPr kumimoji="1" lang="ja-JP" altLang="en-US" sz="1100" b="1" dirty="0">
                          <a:latin typeface="BIZ UDPゴシック" panose="020B0400000000000000" pitchFamily="50" charset="-128"/>
                          <a:ea typeface="BIZ UDPゴシック" panose="020B0400000000000000" pitchFamily="50" charset="-128"/>
                        </a:rPr>
                        <a:t>１６</a:t>
                      </a:r>
                    </a:p>
                  </a:txBody>
                  <a:tcPr anchor="ctr"/>
                </a:tc>
                <a:tc>
                  <a:txBody>
                    <a:bodyPr/>
                    <a:lstStyle/>
                    <a:p>
                      <a:pPr algn="ctr"/>
                      <a:r>
                        <a:rPr kumimoji="1" lang="ja-JP" altLang="en-US" sz="1100" b="1" dirty="0">
                          <a:latin typeface="BIZ UDPゴシック" panose="020B0400000000000000" pitchFamily="50" charset="-128"/>
                          <a:ea typeface="BIZ UDPゴシック" panose="020B0400000000000000" pitchFamily="50" charset="-128"/>
                        </a:rPr>
                        <a:t>水</a:t>
                      </a:r>
                    </a:p>
                  </a:txBody>
                  <a:tcPr anchor="ctr"/>
                </a:tc>
                <a:tc>
                  <a:txBody>
                    <a:bodyPr/>
                    <a:lstStyle/>
                    <a:p>
                      <a:pPr algn="l"/>
                      <a:r>
                        <a:rPr kumimoji="1" lang="ja-JP" altLang="en-US" sz="1000" b="1" dirty="0">
                          <a:latin typeface="BIZ UDPゴシック" panose="020B0400000000000000" pitchFamily="50" charset="-128"/>
                          <a:ea typeface="BIZ UDPゴシック" panose="020B0400000000000000" pitchFamily="50" charset="-128"/>
                        </a:rPr>
                        <a:t>カレーライス</a:t>
                      </a:r>
                      <a:endParaRPr kumimoji="1" lang="en-US" altLang="ja-JP" sz="1000" b="1" dirty="0">
                        <a:latin typeface="BIZ UDPゴシック" panose="020B0400000000000000" pitchFamily="50" charset="-128"/>
                        <a:ea typeface="BIZ UDPゴシック" panose="020B0400000000000000" pitchFamily="50" charset="-128"/>
                      </a:endParaRPr>
                    </a:p>
                    <a:p>
                      <a:pPr algn="l"/>
                      <a:r>
                        <a:rPr kumimoji="1" lang="ja-JP" altLang="en-US" sz="1000" b="1" dirty="0">
                          <a:latin typeface="BIZ UDPゴシック" panose="020B0400000000000000" pitchFamily="50" charset="-128"/>
                          <a:ea typeface="BIZ UDPゴシック" panose="020B0400000000000000" pitchFamily="50" charset="-128"/>
                        </a:rPr>
                        <a:t>おさつスティック　　バナナ</a:t>
                      </a:r>
                      <a:endParaRPr kumimoji="1" lang="en-US" altLang="ja-JP" sz="1000" b="1" dirty="0">
                        <a:latin typeface="BIZ UDPゴシック" panose="020B0400000000000000" pitchFamily="50" charset="-128"/>
                        <a:ea typeface="BIZ UDPゴシック" panose="020B0400000000000000" pitchFamily="50" charset="-128"/>
                      </a:endParaRPr>
                    </a:p>
                  </a:txBody>
                  <a:tcPr/>
                </a:tc>
                <a:tc>
                  <a:txBody>
                    <a:bodyPr/>
                    <a:lstStyle/>
                    <a:p>
                      <a:pPr algn="l"/>
                      <a:endParaRPr kumimoji="1" lang="en-US" altLang="ja-JP" sz="1000" b="1" dirty="0">
                        <a:latin typeface="BIZ UDPゴシック" panose="020B0400000000000000" pitchFamily="50" charset="-128"/>
                        <a:ea typeface="BIZ UDPゴシック" panose="020B0400000000000000" pitchFamily="50" charset="-128"/>
                      </a:endParaRPr>
                    </a:p>
                  </a:txBody>
                  <a:tcPr/>
                </a:tc>
                <a:tc>
                  <a:txBody>
                    <a:bodyPr/>
                    <a:lstStyle/>
                    <a:p>
                      <a:pPr algn="ctr"/>
                      <a:endParaRPr kumimoji="1" lang="en-US" altLang="ja-JP" sz="900" b="1" dirty="0">
                        <a:latin typeface="BIZ UDPゴシック" panose="020B0400000000000000" pitchFamily="50" charset="-128"/>
                        <a:ea typeface="BIZ UDPゴシック" panose="020B0400000000000000" pitchFamily="50" charset="-128"/>
                      </a:endParaRPr>
                    </a:p>
                  </a:txBody>
                  <a:tcPr anchor="ctr">
                    <a:lnBlToTr w="12700" cap="flat" cmpd="sng" algn="ctr">
                      <a:solidFill>
                        <a:schemeClr val="tx1"/>
                      </a:solidFill>
                      <a:prstDash val="solid"/>
                      <a:round/>
                      <a:headEnd type="none" w="med" len="med"/>
                      <a:tailEnd type="none" w="med" len="med"/>
                    </a:lnBlToTr>
                  </a:tcP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ぶたこま　　ぎゅうにゅう</a:t>
                      </a:r>
                    </a:p>
                  </a:txBody>
                  <a:tcPr>
                    <a:solidFill>
                      <a:schemeClr val="accent2">
                        <a:lumMod val="40000"/>
                        <a:lumOff val="60000"/>
                      </a:schemeClr>
                    </a:solidFill>
                  </a:tcP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こめ　　じゃがいも</a:t>
                      </a:r>
                      <a:endParaRPr kumimoji="1" lang="en-US" altLang="ja-JP" sz="900" b="1" dirty="0">
                        <a:latin typeface="BIZ UDPゴシック" panose="020B0400000000000000" pitchFamily="50" charset="-128"/>
                        <a:ea typeface="BIZ UDPゴシック" panose="020B0400000000000000" pitchFamily="50" charset="-128"/>
                      </a:endParaRPr>
                    </a:p>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おさつスティック</a:t>
                      </a:r>
                    </a:p>
                  </a:txBody>
                  <a:tcPr>
                    <a:solidFill>
                      <a:srgbClr val="FFFF99"/>
                    </a:solidFill>
                  </a:tcP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ホールトマト　　かぼちゃ　　にんじん　　たまねぎ　　キャベツ　　　バナナ</a:t>
                      </a:r>
                      <a:endParaRPr kumimoji="1" lang="en-US" altLang="ja-JP" sz="900" b="1" dirty="0">
                        <a:latin typeface="BIZ UDPゴシック" panose="020B0400000000000000" pitchFamily="50" charset="-128"/>
                        <a:ea typeface="BIZ UDPゴシック" panose="020B0400000000000000" pitchFamily="50" charset="-128"/>
                      </a:endParaRPr>
                    </a:p>
                  </a:txBody>
                  <a:tcPr>
                    <a:solidFill>
                      <a:srgbClr val="99FF66"/>
                    </a:solidFill>
                  </a:tcP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カレールウ　しお　ソース</a:t>
                      </a:r>
                      <a:endParaRPr kumimoji="1" lang="en-US" altLang="ja-JP" sz="900" b="1" dirty="0">
                        <a:latin typeface="BIZ UDPゴシック" panose="020B0400000000000000" pitchFamily="50" charset="-128"/>
                        <a:ea typeface="BIZ UDPゴシック" panose="020B0400000000000000" pitchFamily="50" charset="-128"/>
                      </a:endParaRPr>
                    </a:p>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ケチャップ　　ワイン</a:t>
                      </a:r>
                    </a:p>
                  </a:txBody>
                  <a:tcPr/>
                </a:tc>
                <a:extLst>
                  <a:ext uri="{0D108BD9-81ED-4DB2-BD59-A6C34878D82A}">
                    <a16:rowId xmlns:a16="http://schemas.microsoft.com/office/drawing/2014/main" val="383430022"/>
                  </a:ext>
                </a:extLst>
              </a:tr>
              <a:tr h="453192">
                <a:tc>
                  <a:txBody>
                    <a:bodyPr/>
                    <a:lstStyle/>
                    <a:p>
                      <a:pPr algn="ctr"/>
                      <a:r>
                        <a:rPr kumimoji="1" lang="ja-JP" altLang="en-US" sz="1100" b="1" dirty="0">
                          <a:latin typeface="BIZ UDPゴシック" panose="020B0400000000000000" pitchFamily="50" charset="-128"/>
                          <a:ea typeface="BIZ UDPゴシック" panose="020B0400000000000000" pitchFamily="50" charset="-128"/>
                        </a:rPr>
                        <a:t>１７</a:t>
                      </a:r>
                    </a:p>
                  </a:txBody>
                  <a:tcPr anchor="ctr"/>
                </a:tc>
                <a:tc>
                  <a:txBody>
                    <a:bodyPr/>
                    <a:lstStyle/>
                    <a:p>
                      <a:pPr algn="ctr"/>
                      <a:r>
                        <a:rPr kumimoji="1" lang="ja-JP" altLang="en-US" sz="1100" b="1" dirty="0">
                          <a:latin typeface="BIZ UDPゴシック" panose="020B0400000000000000" pitchFamily="50" charset="-128"/>
                          <a:ea typeface="BIZ UDPゴシック" panose="020B0400000000000000" pitchFamily="50" charset="-128"/>
                        </a:rPr>
                        <a:t>木</a:t>
                      </a:r>
                    </a:p>
                  </a:txBody>
                  <a:tcPr anchor="ctr"/>
                </a:tc>
                <a:tc>
                  <a:txBody>
                    <a:bodyPr/>
                    <a:lstStyle/>
                    <a:p>
                      <a:pPr algn="l">
                        <a:lnSpc>
                          <a:spcPct val="150000"/>
                        </a:lnSpc>
                      </a:pPr>
                      <a:r>
                        <a:rPr kumimoji="1" lang="ja-JP" altLang="en-US" sz="1200" b="1" dirty="0">
                          <a:latin typeface="BIZ UDPゴシック" panose="020B0400000000000000" pitchFamily="50" charset="-128"/>
                          <a:ea typeface="BIZ UDPゴシック" panose="020B0400000000000000" pitchFamily="50" charset="-128"/>
                        </a:rPr>
                        <a:t>ひなまつりかいリハーサル</a:t>
                      </a:r>
                      <a:endParaRPr kumimoji="1" lang="en-US" altLang="ja-JP" sz="1200" b="1" dirty="0">
                        <a:latin typeface="BIZ UDPゴシック" panose="020B0400000000000000" pitchFamily="50" charset="-128"/>
                        <a:ea typeface="BIZ UDPゴシック" panose="020B0400000000000000" pitchFamily="50" charset="-128"/>
                      </a:endParaRPr>
                    </a:p>
                  </a:txBody>
                  <a:tcPr/>
                </a:tc>
                <a:tc>
                  <a:txBody>
                    <a:bodyPr/>
                    <a:lstStyle/>
                    <a:p>
                      <a:pPr algn="l"/>
                      <a:endParaRPr kumimoji="1" lang="ja-JP" altLang="en-US" sz="1000" b="1" dirty="0">
                        <a:latin typeface="BIZ UDPゴシック" panose="020B0400000000000000" pitchFamily="50" charset="-128"/>
                        <a:ea typeface="BIZ UDPゴシック" panose="020B0400000000000000" pitchFamily="50" charset="-128"/>
                      </a:endParaRPr>
                    </a:p>
                  </a:txBody>
                  <a:tcPr/>
                </a:tc>
                <a:tc>
                  <a:txBody>
                    <a:bodyPr/>
                    <a:lstStyle/>
                    <a:p>
                      <a:pPr algn="ctr"/>
                      <a:endParaRPr kumimoji="1" lang="en-US" altLang="ja-JP" sz="900" b="1" dirty="0">
                        <a:latin typeface="BIZ UDPゴシック" panose="020B0400000000000000" pitchFamily="50" charset="-128"/>
                        <a:ea typeface="BIZ UDPゴシック" panose="020B0400000000000000" pitchFamily="50" charset="-128"/>
                      </a:endParaRPr>
                    </a:p>
                  </a:txBody>
                  <a:tcPr anchor="ctr">
                    <a:lnBlToTr w="12700" cap="flat" cmpd="sng" algn="ctr">
                      <a:solidFill>
                        <a:schemeClr val="tx1"/>
                      </a:solidFill>
                      <a:prstDash val="solid"/>
                      <a:round/>
                      <a:headEnd type="none" w="med" len="med"/>
                      <a:tailEnd type="none" w="med" len="med"/>
                    </a:lnBlToTr>
                  </a:tcPr>
                </a:tc>
                <a:tc>
                  <a:txBody>
                    <a:bodyPr/>
                    <a:lstStyle/>
                    <a:p>
                      <a:pPr algn="l">
                        <a:lnSpc>
                          <a:spcPct val="100000"/>
                        </a:lnSpc>
                      </a:pPr>
                      <a:endParaRPr kumimoji="1" lang="en-US" altLang="ja-JP" sz="900" b="1" dirty="0">
                        <a:latin typeface="BIZ UDPゴシック" panose="020B0400000000000000" pitchFamily="50" charset="-128"/>
                        <a:ea typeface="BIZ UDPゴシック" panose="020B0400000000000000" pitchFamily="50" charset="-128"/>
                      </a:endParaRPr>
                    </a:p>
                  </a:txBody>
                  <a:tcPr>
                    <a:lnBlToTr w="12700" cap="flat" cmpd="sng" algn="ctr">
                      <a:solidFill>
                        <a:schemeClr val="tx1"/>
                      </a:solidFill>
                      <a:prstDash val="solid"/>
                      <a:round/>
                      <a:headEnd type="none" w="med" len="med"/>
                      <a:tailEnd type="none" w="med" len="med"/>
                    </a:lnBlToTr>
                    <a:solidFill>
                      <a:schemeClr val="accent2">
                        <a:lumMod val="40000"/>
                        <a:lumOff val="60000"/>
                      </a:schemeClr>
                    </a:solidFill>
                  </a:tcPr>
                </a:tc>
                <a:tc>
                  <a:txBody>
                    <a:bodyPr/>
                    <a:lstStyle/>
                    <a:p>
                      <a:pPr algn="l">
                        <a:lnSpc>
                          <a:spcPct val="100000"/>
                        </a:lnSpc>
                      </a:pPr>
                      <a:endParaRPr kumimoji="1" lang="ja-JP" altLang="en-US" sz="900" b="1" dirty="0">
                        <a:latin typeface="BIZ UDPゴシック" panose="020B0400000000000000" pitchFamily="50" charset="-128"/>
                        <a:ea typeface="BIZ UDPゴシック" panose="020B0400000000000000" pitchFamily="50" charset="-128"/>
                      </a:endParaRPr>
                    </a:p>
                  </a:txBody>
                  <a:tcPr>
                    <a:lnBlToTr w="12700" cap="flat" cmpd="sng" algn="ctr">
                      <a:solidFill>
                        <a:schemeClr val="tx1"/>
                      </a:solidFill>
                      <a:prstDash val="solid"/>
                      <a:round/>
                      <a:headEnd type="none" w="med" len="med"/>
                      <a:tailEnd type="none" w="med" len="med"/>
                    </a:lnBlToTr>
                    <a:solidFill>
                      <a:srgbClr val="FFFF99"/>
                    </a:solidFill>
                  </a:tcPr>
                </a:tc>
                <a:tc>
                  <a:txBody>
                    <a:bodyPr/>
                    <a:lstStyle/>
                    <a:p>
                      <a:pPr algn="l">
                        <a:lnSpc>
                          <a:spcPct val="100000"/>
                        </a:lnSpc>
                      </a:pPr>
                      <a:endParaRPr kumimoji="1" lang="en-US" altLang="ja-JP" sz="900" b="1" dirty="0">
                        <a:latin typeface="BIZ UDPゴシック" panose="020B0400000000000000" pitchFamily="50" charset="-128"/>
                        <a:ea typeface="BIZ UDPゴシック" panose="020B0400000000000000" pitchFamily="50" charset="-128"/>
                      </a:endParaRPr>
                    </a:p>
                  </a:txBody>
                  <a:tcPr>
                    <a:lnBlToTr w="12700" cap="flat" cmpd="sng" algn="ctr">
                      <a:solidFill>
                        <a:schemeClr val="tx1"/>
                      </a:solidFill>
                      <a:prstDash val="solid"/>
                      <a:round/>
                      <a:headEnd type="none" w="med" len="med"/>
                      <a:tailEnd type="none" w="med" len="med"/>
                    </a:lnBlToTr>
                    <a:solidFill>
                      <a:srgbClr val="99FF66"/>
                    </a:solidFill>
                  </a:tcPr>
                </a:tc>
                <a:tc>
                  <a:txBody>
                    <a:bodyPr/>
                    <a:lstStyle/>
                    <a:p>
                      <a:pPr algn="l">
                        <a:lnSpc>
                          <a:spcPct val="100000"/>
                        </a:lnSpc>
                      </a:pPr>
                      <a:endParaRPr kumimoji="1" lang="ja-JP" altLang="en-US" sz="900" b="1" dirty="0">
                        <a:latin typeface="BIZ UDPゴシック" panose="020B0400000000000000" pitchFamily="50" charset="-128"/>
                        <a:ea typeface="BIZ UDPゴシック" panose="020B0400000000000000" pitchFamily="50" charset="-128"/>
                      </a:endParaRPr>
                    </a:p>
                  </a:txBody>
                  <a:tcPr>
                    <a:lnBlToTr w="12700" cap="flat" cmpd="sng" algn="ctr">
                      <a:solidFill>
                        <a:schemeClr val="tx1"/>
                      </a:solidFill>
                      <a:prstDash val="solid"/>
                      <a:round/>
                      <a:headEnd type="none" w="med" len="med"/>
                      <a:tailEnd type="none" w="med" len="med"/>
                    </a:lnBlToTr>
                  </a:tcPr>
                </a:tc>
                <a:extLst>
                  <a:ext uri="{0D108BD9-81ED-4DB2-BD59-A6C34878D82A}">
                    <a16:rowId xmlns:a16="http://schemas.microsoft.com/office/drawing/2014/main" val="4263177009"/>
                  </a:ext>
                </a:extLst>
              </a:tr>
              <a:tr h="453192">
                <a:tc>
                  <a:txBody>
                    <a:bodyPr/>
                    <a:lstStyle/>
                    <a:p>
                      <a:pPr algn="ctr"/>
                      <a:r>
                        <a:rPr kumimoji="1" lang="ja-JP" altLang="en-US" sz="1100" b="1" dirty="0">
                          <a:latin typeface="BIZ UDPゴシック" panose="020B0400000000000000" pitchFamily="50" charset="-128"/>
                          <a:ea typeface="BIZ UDPゴシック" panose="020B0400000000000000" pitchFamily="50" charset="-128"/>
                        </a:rPr>
                        <a:t>１８</a:t>
                      </a:r>
                    </a:p>
                  </a:txBody>
                  <a:tcPr anchor="ctr"/>
                </a:tc>
                <a:tc>
                  <a:txBody>
                    <a:bodyPr/>
                    <a:lstStyle/>
                    <a:p>
                      <a:pPr algn="ctr"/>
                      <a:r>
                        <a:rPr kumimoji="1" lang="ja-JP" altLang="en-US" sz="1100" b="1" dirty="0">
                          <a:latin typeface="BIZ UDPゴシック" panose="020B0400000000000000" pitchFamily="50" charset="-128"/>
                          <a:ea typeface="BIZ UDPゴシック" panose="020B0400000000000000" pitchFamily="50" charset="-128"/>
                        </a:rPr>
                        <a:t>金</a:t>
                      </a:r>
                    </a:p>
                  </a:txBody>
                  <a:tcPr anchor="ctr"/>
                </a:tc>
                <a:tc>
                  <a:txBody>
                    <a:bodyPr/>
                    <a:lstStyle/>
                    <a:p>
                      <a:pPr algn="l">
                        <a:lnSpc>
                          <a:spcPct val="150000"/>
                        </a:lnSpc>
                      </a:pPr>
                      <a:r>
                        <a:rPr kumimoji="1" lang="ja-JP" altLang="en-US" sz="1200" b="1" dirty="0">
                          <a:latin typeface="BIZ UDPゴシック" panose="020B0400000000000000" pitchFamily="50" charset="-128"/>
                          <a:ea typeface="BIZ UDPゴシック" panose="020B0400000000000000" pitchFamily="50" charset="-128"/>
                        </a:rPr>
                        <a:t>ひなまつりかいほんばん</a:t>
                      </a:r>
                      <a:endParaRPr kumimoji="1" lang="en-US" altLang="ja-JP" sz="1200" b="1" dirty="0">
                        <a:latin typeface="BIZ UDPゴシック" panose="020B0400000000000000" pitchFamily="50" charset="-128"/>
                        <a:ea typeface="BIZ UDPゴシック" panose="020B0400000000000000" pitchFamily="50" charset="-128"/>
                      </a:endParaRPr>
                    </a:p>
                  </a:txBody>
                  <a:tcPr/>
                </a:tc>
                <a:tc>
                  <a:txBody>
                    <a:bodyPr/>
                    <a:lstStyle/>
                    <a:p>
                      <a:pPr algn="l"/>
                      <a:endParaRPr kumimoji="1" lang="ja-JP" altLang="en-US" sz="1000" b="1" dirty="0">
                        <a:latin typeface="BIZ UDPゴシック" panose="020B0400000000000000" pitchFamily="50" charset="-128"/>
                        <a:ea typeface="BIZ UDPゴシック" panose="020B0400000000000000" pitchFamily="50" charset="-128"/>
                      </a:endParaRPr>
                    </a:p>
                  </a:txBody>
                  <a:tcPr/>
                </a:tc>
                <a:tc>
                  <a:txBody>
                    <a:bodyPr/>
                    <a:lstStyle/>
                    <a:p>
                      <a:pPr algn="ctr"/>
                      <a:endParaRPr kumimoji="1" lang="en-US" altLang="ja-JP" sz="900" b="1" dirty="0">
                        <a:latin typeface="BIZ UDPゴシック" panose="020B0400000000000000" pitchFamily="50" charset="-128"/>
                        <a:ea typeface="BIZ UDPゴシック" panose="020B0400000000000000" pitchFamily="50" charset="-128"/>
                      </a:endParaRPr>
                    </a:p>
                  </a:txBody>
                  <a:tcPr anchor="ctr">
                    <a:lnBlToTr w="12700" cap="flat" cmpd="sng" algn="ctr">
                      <a:solidFill>
                        <a:schemeClr val="tx1"/>
                      </a:solidFill>
                      <a:prstDash val="solid"/>
                      <a:round/>
                      <a:headEnd type="none" w="med" len="med"/>
                      <a:tailEnd type="none" w="med" len="med"/>
                    </a:lnBlToTr>
                  </a:tcPr>
                </a:tc>
                <a:tc>
                  <a:txBody>
                    <a:bodyPr/>
                    <a:lstStyle/>
                    <a:p>
                      <a:pPr algn="l">
                        <a:lnSpc>
                          <a:spcPct val="100000"/>
                        </a:lnSpc>
                      </a:pPr>
                      <a:endParaRPr kumimoji="1" lang="en-US" altLang="ja-JP" sz="900" b="1" dirty="0">
                        <a:latin typeface="BIZ UDPゴシック" panose="020B0400000000000000" pitchFamily="50" charset="-128"/>
                        <a:ea typeface="BIZ UDPゴシック" panose="020B0400000000000000" pitchFamily="50" charset="-128"/>
                      </a:endParaRPr>
                    </a:p>
                  </a:txBody>
                  <a:tcPr>
                    <a:lnBlToTr w="12700" cap="flat" cmpd="sng" algn="ctr">
                      <a:solidFill>
                        <a:schemeClr val="tx1"/>
                      </a:solidFill>
                      <a:prstDash val="solid"/>
                      <a:round/>
                      <a:headEnd type="none" w="med" len="med"/>
                      <a:tailEnd type="none" w="med" len="med"/>
                    </a:lnBlToTr>
                    <a:solidFill>
                      <a:schemeClr val="accent2">
                        <a:lumMod val="40000"/>
                        <a:lumOff val="60000"/>
                      </a:schemeClr>
                    </a:solidFill>
                  </a:tcPr>
                </a:tc>
                <a:tc>
                  <a:txBody>
                    <a:bodyPr/>
                    <a:lstStyle/>
                    <a:p>
                      <a:pPr algn="l">
                        <a:lnSpc>
                          <a:spcPct val="100000"/>
                        </a:lnSpc>
                      </a:pPr>
                      <a:endParaRPr kumimoji="1" lang="en-US" altLang="ja-JP" sz="900" b="1" dirty="0">
                        <a:latin typeface="BIZ UDPゴシック" panose="020B0400000000000000" pitchFamily="50" charset="-128"/>
                        <a:ea typeface="BIZ UDPゴシック" panose="020B0400000000000000" pitchFamily="50" charset="-128"/>
                      </a:endParaRPr>
                    </a:p>
                  </a:txBody>
                  <a:tcPr>
                    <a:lnBlToTr w="12700" cap="flat" cmpd="sng" algn="ctr">
                      <a:solidFill>
                        <a:schemeClr val="tx1"/>
                      </a:solidFill>
                      <a:prstDash val="solid"/>
                      <a:round/>
                      <a:headEnd type="none" w="med" len="med"/>
                      <a:tailEnd type="none" w="med" len="med"/>
                    </a:lnBlToTr>
                    <a:solidFill>
                      <a:srgbClr val="FFFF99"/>
                    </a:solidFill>
                  </a:tcPr>
                </a:tc>
                <a:tc>
                  <a:txBody>
                    <a:bodyPr/>
                    <a:lstStyle/>
                    <a:p>
                      <a:pPr algn="l">
                        <a:lnSpc>
                          <a:spcPct val="100000"/>
                        </a:lnSpc>
                      </a:pPr>
                      <a:endParaRPr kumimoji="1" lang="ja-JP" altLang="en-US" sz="900" b="1" dirty="0">
                        <a:latin typeface="BIZ UDPゴシック" panose="020B0400000000000000" pitchFamily="50" charset="-128"/>
                        <a:ea typeface="BIZ UDPゴシック" panose="020B0400000000000000" pitchFamily="50" charset="-128"/>
                      </a:endParaRPr>
                    </a:p>
                  </a:txBody>
                  <a:tcPr>
                    <a:lnBlToTr w="12700" cap="flat" cmpd="sng" algn="ctr">
                      <a:solidFill>
                        <a:schemeClr val="tx1"/>
                      </a:solidFill>
                      <a:prstDash val="solid"/>
                      <a:round/>
                      <a:headEnd type="none" w="med" len="med"/>
                      <a:tailEnd type="none" w="med" len="med"/>
                    </a:lnBlToTr>
                    <a:solidFill>
                      <a:srgbClr val="99FF66"/>
                    </a:solidFill>
                  </a:tcPr>
                </a:tc>
                <a:tc>
                  <a:txBody>
                    <a:bodyPr/>
                    <a:lstStyle/>
                    <a:p>
                      <a:pPr algn="l">
                        <a:lnSpc>
                          <a:spcPct val="100000"/>
                        </a:lnSpc>
                      </a:pPr>
                      <a:endParaRPr kumimoji="1" lang="ja-JP" altLang="en-US" sz="900" b="1" dirty="0">
                        <a:latin typeface="BIZ UDPゴシック" panose="020B0400000000000000" pitchFamily="50" charset="-128"/>
                        <a:ea typeface="BIZ UDPゴシック" panose="020B0400000000000000" pitchFamily="50" charset="-128"/>
                      </a:endParaRPr>
                    </a:p>
                  </a:txBody>
                  <a:tcPr>
                    <a:lnBlToTr w="12700" cap="flat" cmpd="sng" algn="ctr">
                      <a:solidFill>
                        <a:schemeClr val="tx1"/>
                      </a:solidFill>
                      <a:prstDash val="solid"/>
                      <a:round/>
                      <a:headEnd type="none" w="med" len="med"/>
                      <a:tailEnd type="none" w="med" len="med"/>
                    </a:lnBlToTr>
                  </a:tcPr>
                </a:tc>
                <a:extLst>
                  <a:ext uri="{0D108BD9-81ED-4DB2-BD59-A6C34878D82A}">
                    <a16:rowId xmlns:a16="http://schemas.microsoft.com/office/drawing/2014/main" val="1888534651"/>
                  </a:ext>
                </a:extLst>
              </a:tr>
              <a:tr h="491848">
                <a:tc>
                  <a:txBody>
                    <a:bodyPr/>
                    <a:lstStyle/>
                    <a:p>
                      <a:pPr algn="ctr"/>
                      <a:r>
                        <a:rPr kumimoji="1" lang="ja-JP" altLang="en-US" sz="1100" b="1" dirty="0">
                          <a:latin typeface="BIZ UDPゴシック" panose="020B0400000000000000" pitchFamily="50" charset="-128"/>
                          <a:ea typeface="BIZ UDPゴシック" panose="020B0400000000000000" pitchFamily="50" charset="-128"/>
                        </a:rPr>
                        <a:t>２１</a:t>
                      </a:r>
                      <a:endParaRPr kumimoji="1" lang="en-US" altLang="ja-JP" sz="1100" b="1" dirty="0">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ja-JP" altLang="en-US" sz="1100" b="1" dirty="0">
                          <a:latin typeface="BIZ UDPゴシック" panose="020B0400000000000000" pitchFamily="50" charset="-128"/>
                          <a:ea typeface="BIZ UDPゴシック" panose="020B0400000000000000" pitchFamily="50" charset="-128"/>
                        </a:rPr>
                        <a:t>月</a:t>
                      </a:r>
                    </a:p>
                  </a:txBody>
                  <a:tcPr anchor="ctr"/>
                </a:tc>
                <a:tc>
                  <a:txBody>
                    <a:bodyPr/>
                    <a:lstStyle/>
                    <a:p>
                      <a:pPr algn="l"/>
                      <a:r>
                        <a:rPr kumimoji="1" lang="ja-JP" altLang="en-US" sz="1000" b="1" dirty="0">
                          <a:latin typeface="BIZ UDPゴシック" panose="020B0400000000000000" pitchFamily="50" charset="-128"/>
                          <a:ea typeface="BIZ UDPゴシック" panose="020B0400000000000000" pitchFamily="50" charset="-128"/>
                        </a:rPr>
                        <a:t>とうもろこしごはん</a:t>
                      </a:r>
                      <a:endParaRPr kumimoji="1" lang="en-US" altLang="ja-JP" sz="1000" b="1" dirty="0">
                        <a:latin typeface="BIZ UDPゴシック" panose="020B0400000000000000" pitchFamily="50" charset="-128"/>
                        <a:ea typeface="BIZ UDPゴシック" panose="020B0400000000000000" pitchFamily="50" charset="-128"/>
                      </a:endParaRPr>
                    </a:p>
                    <a:p>
                      <a:pPr algn="l"/>
                      <a:r>
                        <a:rPr kumimoji="1" lang="ja-JP" altLang="en-US" sz="1000" b="1" dirty="0">
                          <a:latin typeface="BIZ UDPゴシック" panose="020B0400000000000000" pitchFamily="50" charset="-128"/>
                          <a:ea typeface="BIZ UDPゴシック" panose="020B0400000000000000" pitchFamily="50" charset="-128"/>
                        </a:rPr>
                        <a:t>たまごはるさめスープ　　ミニゼリー</a:t>
                      </a:r>
                      <a:endParaRPr kumimoji="1" lang="en-US" altLang="ja-JP" sz="1000" b="1" dirty="0">
                        <a:latin typeface="BIZ UDPゴシック" panose="020B0400000000000000" pitchFamily="50" charset="-128"/>
                        <a:ea typeface="BIZ UDPゴシック" panose="020B0400000000000000" pitchFamily="50" charset="-128"/>
                      </a:endParaRPr>
                    </a:p>
                  </a:txBody>
                  <a:tcPr/>
                </a:tc>
                <a:tc>
                  <a:txBody>
                    <a:bodyPr/>
                    <a:lstStyle/>
                    <a:p>
                      <a:pPr algn="l"/>
                      <a:endParaRPr kumimoji="1" lang="ja-JP" altLang="en-US" sz="1000" b="1"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ja-JP" altLang="en-US" sz="900" b="1" dirty="0">
                          <a:latin typeface="BIZ UDPゴシック" panose="020B0400000000000000" pitchFamily="50" charset="-128"/>
                          <a:ea typeface="BIZ UDPゴシック" panose="020B0400000000000000" pitchFamily="50" charset="-128"/>
                        </a:rPr>
                        <a:t>しるこ</a:t>
                      </a:r>
                      <a:endParaRPr kumimoji="1" lang="en-US" altLang="ja-JP" sz="900" b="1" dirty="0">
                        <a:latin typeface="BIZ UDPゴシック" panose="020B0400000000000000" pitchFamily="50" charset="-128"/>
                        <a:ea typeface="BIZ UDPゴシック" panose="020B0400000000000000" pitchFamily="50" charset="-128"/>
                      </a:endParaRPr>
                    </a:p>
                    <a:p>
                      <a:pPr algn="ctr"/>
                      <a:r>
                        <a:rPr kumimoji="1" lang="ja-JP" altLang="en-US" sz="900" b="1" dirty="0">
                          <a:latin typeface="BIZ UDPゴシック" panose="020B0400000000000000" pitchFamily="50" charset="-128"/>
                          <a:ea typeface="BIZ UDPゴシック" panose="020B0400000000000000" pitchFamily="50" charset="-128"/>
                        </a:rPr>
                        <a:t>サンド</a:t>
                      </a:r>
                      <a:endParaRPr kumimoji="1" lang="en-US" altLang="ja-JP" sz="900" b="1" dirty="0">
                        <a:latin typeface="BIZ UDPゴシック" panose="020B0400000000000000" pitchFamily="50" charset="-128"/>
                        <a:ea typeface="BIZ UDPゴシック" panose="020B0400000000000000" pitchFamily="50" charset="-128"/>
                      </a:endParaRPr>
                    </a:p>
                  </a:txBody>
                  <a:tcPr anchor="ct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たまご　　ベーコン　　ぎゅうにゅう</a:t>
                      </a:r>
                      <a:endParaRPr kumimoji="1" lang="en-US" altLang="ja-JP" sz="900" b="1" dirty="0">
                        <a:latin typeface="BIZ UDPゴシック" panose="020B0400000000000000" pitchFamily="50" charset="-128"/>
                        <a:ea typeface="BIZ UDPゴシック" panose="020B0400000000000000" pitchFamily="50" charset="-128"/>
                      </a:endParaRPr>
                    </a:p>
                  </a:txBody>
                  <a:tcPr>
                    <a:solidFill>
                      <a:schemeClr val="accent2">
                        <a:lumMod val="40000"/>
                        <a:lumOff val="60000"/>
                      </a:schemeClr>
                    </a:solidFill>
                  </a:tcP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こめ　　バター　　はるさめ</a:t>
                      </a:r>
                      <a:endParaRPr kumimoji="1" lang="en-US" altLang="ja-JP" sz="900" b="1" dirty="0">
                        <a:latin typeface="BIZ UDPゴシック" panose="020B0400000000000000" pitchFamily="50" charset="-128"/>
                        <a:ea typeface="BIZ UDPゴシック" panose="020B0400000000000000" pitchFamily="50" charset="-128"/>
                      </a:endParaRPr>
                    </a:p>
                  </a:txBody>
                  <a:tcPr>
                    <a:solidFill>
                      <a:srgbClr val="FFFF99"/>
                    </a:solidFill>
                  </a:tcP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ホールコーン</a:t>
                      </a:r>
                      <a:endParaRPr kumimoji="1" lang="en-US" altLang="ja-JP" sz="900" b="1" dirty="0">
                        <a:latin typeface="BIZ UDPゴシック" panose="020B0400000000000000" pitchFamily="50" charset="-128"/>
                        <a:ea typeface="BIZ UDPゴシック" panose="020B0400000000000000" pitchFamily="50" charset="-128"/>
                      </a:endParaRPr>
                    </a:p>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ほししいたけ　　にんじん　　だいこん</a:t>
                      </a:r>
                    </a:p>
                  </a:txBody>
                  <a:tcPr>
                    <a:solidFill>
                      <a:srgbClr val="99FF66"/>
                    </a:solidFill>
                  </a:tcP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しょうゆ</a:t>
                      </a:r>
                      <a:endParaRPr kumimoji="1" lang="en-US" altLang="ja-JP" sz="900" b="1" dirty="0">
                        <a:latin typeface="BIZ UDPゴシック" panose="020B0400000000000000" pitchFamily="50" charset="-128"/>
                        <a:ea typeface="BIZ UDPゴシック" panose="020B0400000000000000" pitchFamily="50" charset="-128"/>
                      </a:endParaRPr>
                    </a:p>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とりがら　　しょうゆ　さけ　　みりん　　しお</a:t>
                      </a:r>
                    </a:p>
                  </a:txBody>
                  <a:tcPr/>
                </a:tc>
                <a:extLst>
                  <a:ext uri="{0D108BD9-81ED-4DB2-BD59-A6C34878D82A}">
                    <a16:rowId xmlns:a16="http://schemas.microsoft.com/office/drawing/2014/main" val="2934021418"/>
                  </a:ext>
                </a:extLst>
              </a:tr>
              <a:tr h="536562">
                <a:tc>
                  <a:txBody>
                    <a:bodyPr/>
                    <a:lstStyle/>
                    <a:p>
                      <a:pPr algn="ctr"/>
                      <a:r>
                        <a:rPr kumimoji="1" lang="ja-JP" altLang="en-US" sz="1100" b="1" dirty="0">
                          <a:latin typeface="BIZ UDPゴシック" panose="020B0400000000000000" pitchFamily="50" charset="-128"/>
                          <a:ea typeface="BIZ UDPゴシック" panose="020B0400000000000000" pitchFamily="50" charset="-128"/>
                        </a:rPr>
                        <a:t>２２</a:t>
                      </a:r>
                    </a:p>
                  </a:txBody>
                  <a:tcPr anchor="ctr"/>
                </a:tc>
                <a:tc>
                  <a:txBody>
                    <a:bodyPr/>
                    <a:lstStyle/>
                    <a:p>
                      <a:pPr algn="ctr"/>
                      <a:r>
                        <a:rPr kumimoji="1" lang="ja-JP" altLang="en-US" sz="1100" b="1" dirty="0">
                          <a:latin typeface="BIZ UDPゴシック" panose="020B0400000000000000" pitchFamily="50" charset="-128"/>
                          <a:ea typeface="BIZ UDPゴシック" panose="020B0400000000000000" pitchFamily="50" charset="-128"/>
                        </a:rPr>
                        <a:t>火</a:t>
                      </a:r>
                    </a:p>
                  </a:txBody>
                  <a:tcPr anchor="ctr"/>
                </a:tc>
                <a:tc>
                  <a:txBody>
                    <a:bodyPr/>
                    <a:lstStyle/>
                    <a:p>
                      <a:pPr algn="l"/>
                      <a:r>
                        <a:rPr kumimoji="1" lang="ja-JP" altLang="en-US" sz="1000" b="1" dirty="0">
                          <a:latin typeface="BIZ UDPゴシック" panose="020B0400000000000000" pitchFamily="50" charset="-128"/>
                          <a:ea typeface="BIZ UDPゴシック" panose="020B0400000000000000" pitchFamily="50" charset="-128"/>
                        </a:rPr>
                        <a:t>やさいたっぷりポトフ</a:t>
                      </a:r>
                      <a:endParaRPr kumimoji="1" lang="en-US" altLang="ja-JP" sz="1000" b="1" dirty="0">
                        <a:latin typeface="BIZ UDPゴシック" panose="020B0400000000000000" pitchFamily="50" charset="-128"/>
                        <a:ea typeface="BIZ UDPゴシック" panose="020B0400000000000000" pitchFamily="50" charset="-128"/>
                      </a:endParaRPr>
                    </a:p>
                    <a:p>
                      <a:pPr algn="l"/>
                      <a:r>
                        <a:rPr kumimoji="1" lang="ja-JP" altLang="en-US" sz="1000" b="1" dirty="0">
                          <a:latin typeface="BIZ UDPゴシック" panose="020B0400000000000000" pitchFamily="50" charset="-128"/>
                          <a:ea typeface="BIZ UDPゴシック" panose="020B0400000000000000" pitchFamily="50" charset="-128"/>
                        </a:rPr>
                        <a:t>ミニフィッシュ</a:t>
                      </a:r>
                      <a:endParaRPr kumimoji="1" lang="en-US" altLang="ja-JP" sz="1000" b="1" dirty="0">
                        <a:latin typeface="BIZ UDPゴシック" panose="020B0400000000000000" pitchFamily="50" charset="-128"/>
                        <a:ea typeface="BIZ UDPゴシック" panose="020B0400000000000000" pitchFamily="50" charset="-128"/>
                      </a:endParaRPr>
                    </a:p>
                    <a:p>
                      <a:pPr algn="l"/>
                      <a:r>
                        <a:rPr kumimoji="1" lang="ja-JP" altLang="en-US" sz="1000" b="1" dirty="0">
                          <a:latin typeface="BIZ UDPゴシック" panose="020B0400000000000000" pitchFamily="50" charset="-128"/>
                          <a:ea typeface="BIZ UDPゴシック" panose="020B0400000000000000" pitchFamily="50" charset="-128"/>
                        </a:rPr>
                        <a:t>（＊年長さんはお弁当）</a:t>
                      </a:r>
                      <a:endParaRPr kumimoji="1" lang="en-US" altLang="ja-JP" sz="1000" b="1" dirty="0">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1000" b="1" dirty="0">
                          <a:latin typeface="BIZ UDPゴシック" panose="020B0400000000000000" pitchFamily="50" charset="-128"/>
                          <a:ea typeface="BIZ UDPゴシック" panose="020B0400000000000000" pitchFamily="50" charset="-128"/>
                        </a:rPr>
                        <a:t>バターコッペ</a:t>
                      </a:r>
                    </a:p>
                  </a:txBody>
                  <a:tcPr/>
                </a:tc>
                <a:tc>
                  <a:txBody>
                    <a:bodyPr/>
                    <a:lstStyle/>
                    <a:p>
                      <a:pPr algn="ctr"/>
                      <a:r>
                        <a:rPr kumimoji="1" lang="ja-JP" altLang="en-US" sz="900" b="1" dirty="0">
                          <a:latin typeface="BIZ UDPゴシック" panose="020B0400000000000000" pitchFamily="50" charset="-128"/>
                          <a:ea typeface="BIZ UDPゴシック" panose="020B0400000000000000" pitchFamily="50" charset="-128"/>
                        </a:rPr>
                        <a:t>いなかのおかき</a:t>
                      </a:r>
                      <a:endParaRPr kumimoji="1" lang="en-US" altLang="ja-JP" sz="900" b="1" dirty="0">
                        <a:latin typeface="BIZ UDPゴシック" panose="020B0400000000000000" pitchFamily="50" charset="-128"/>
                        <a:ea typeface="BIZ UDPゴシック" panose="020B0400000000000000" pitchFamily="50" charset="-128"/>
                      </a:endParaRPr>
                    </a:p>
                  </a:txBody>
                  <a:tcPr anchor="ct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ウインナー　　</a:t>
                      </a:r>
                      <a:endParaRPr kumimoji="1" lang="en-US" altLang="ja-JP" sz="900" b="1" dirty="0">
                        <a:latin typeface="BIZ UDPゴシック" panose="020B0400000000000000" pitchFamily="50" charset="-128"/>
                        <a:ea typeface="BIZ UDPゴシック" panose="020B0400000000000000" pitchFamily="50" charset="-128"/>
                      </a:endParaRPr>
                    </a:p>
                    <a:p>
                      <a:pPr algn="l">
                        <a:lnSpc>
                          <a:spcPct val="100000"/>
                        </a:lnSpc>
                      </a:pPr>
                      <a:r>
                        <a:rPr kumimoji="1" lang="ja-JP" altLang="en-US" sz="900" b="1">
                          <a:latin typeface="BIZ UDPゴシック" panose="020B0400000000000000" pitchFamily="50" charset="-128"/>
                          <a:ea typeface="BIZ UDPゴシック" panose="020B0400000000000000" pitchFamily="50" charset="-128"/>
                        </a:rPr>
                        <a:t>ミニフィッシュ　　ぎゅうにゅう</a:t>
                      </a:r>
                      <a:endParaRPr kumimoji="1" lang="en-US" altLang="ja-JP" sz="900" b="1" dirty="0">
                        <a:latin typeface="BIZ UDPゴシック" panose="020B0400000000000000" pitchFamily="50" charset="-128"/>
                        <a:ea typeface="BIZ UDPゴシック" panose="020B0400000000000000" pitchFamily="50" charset="-128"/>
                      </a:endParaRPr>
                    </a:p>
                  </a:txBody>
                  <a:tcPr>
                    <a:solidFill>
                      <a:schemeClr val="accent2">
                        <a:lumMod val="40000"/>
                        <a:lumOff val="60000"/>
                      </a:schemeClr>
                    </a:solidFill>
                  </a:tcP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バターコッペ</a:t>
                      </a:r>
                    </a:p>
                  </a:txBody>
                  <a:tcPr>
                    <a:solidFill>
                      <a:srgbClr val="FFFF99"/>
                    </a:solidFill>
                  </a:tcP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たまねぎ　　にんじん　　キャベツ　　エリンギ</a:t>
                      </a:r>
                      <a:endParaRPr kumimoji="1" lang="en-US" altLang="ja-JP" sz="900" b="1" dirty="0">
                        <a:latin typeface="BIZ UDPゴシック" panose="020B0400000000000000" pitchFamily="50" charset="-128"/>
                        <a:ea typeface="BIZ UDPゴシック" panose="020B0400000000000000" pitchFamily="50" charset="-128"/>
                      </a:endParaRPr>
                    </a:p>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かぶ　　かぼちゃ</a:t>
                      </a:r>
                      <a:endParaRPr kumimoji="1" lang="en-US" altLang="ja-JP" sz="900" b="1" dirty="0">
                        <a:latin typeface="BIZ UDPゴシック" panose="020B0400000000000000" pitchFamily="50" charset="-128"/>
                        <a:ea typeface="BIZ UDPゴシック" panose="020B0400000000000000" pitchFamily="50" charset="-128"/>
                      </a:endParaRPr>
                    </a:p>
                  </a:txBody>
                  <a:tcPr>
                    <a:solidFill>
                      <a:srgbClr val="99FF66"/>
                    </a:solidFill>
                  </a:tcP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コンソメ　　しお</a:t>
                      </a:r>
                      <a:endParaRPr kumimoji="1" lang="en-US" altLang="ja-JP" sz="900" b="1"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2935327060"/>
                  </a:ext>
                </a:extLst>
              </a:tr>
              <a:tr h="453192">
                <a:tc>
                  <a:txBody>
                    <a:bodyPr/>
                    <a:lstStyle/>
                    <a:p>
                      <a:pPr algn="ctr"/>
                      <a:r>
                        <a:rPr kumimoji="1" lang="ja-JP" altLang="en-US" sz="1100" b="1" dirty="0">
                          <a:latin typeface="BIZ UDPゴシック" panose="020B0400000000000000" pitchFamily="50" charset="-128"/>
                          <a:ea typeface="BIZ UDPゴシック" panose="020B0400000000000000" pitchFamily="50" charset="-128"/>
                        </a:rPr>
                        <a:t>２４</a:t>
                      </a:r>
                    </a:p>
                  </a:txBody>
                  <a:tcPr anchor="ctr"/>
                </a:tc>
                <a:tc>
                  <a:txBody>
                    <a:bodyPr/>
                    <a:lstStyle/>
                    <a:p>
                      <a:pPr algn="ctr"/>
                      <a:r>
                        <a:rPr kumimoji="1" lang="ja-JP" altLang="en-US" sz="1100" b="1" dirty="0">
                          <a:latin typeface="BIZ UDPゴシック" panose="020B0400000000000000" pitchFamily="50" charset="-128"/>
                          <a:ea typeface="BIZ UDPゴシック" panose="020B0400000000000000" pitchFamily="50" charset="-128"/>
                        </a:rPr>
                        <a:t>木</a:t>
                      </a:r>
                    </a:p>
                  </a:txBody>
                  <a:tcPr anchor="ctr"/>
                </a:tc>
                <a:tc>
                  <a:txBody>
                    <a:bodyPr/>
                    <a:lstStyle/>
                    <a:p>
                      <a:pPr algn="l"/>
                      <a:r>
                        <a:rPr kumimoji="1" lang="ja-JP" altLang="en-US" sz="1000" b="1" dirty="0">
                          <a:latin typeface="BIZ UDPゴシック" panose="020B0400000000000000" pitchFamily="50" charset="-128"/>
                          <a:ea typeface="BIZ UDPゴシック" panose="020B0400000000000000" pitchFamily="50" charset="-128"/>
                        </a:rPr>
                        <a:t>きりぼしだいこんあじごはん</a:t>
                      </a:r>
                      <a:endParaRPr kumimoji="1" lang="en-US" altLang="ja-JP" sz="1000" b="1" dirty="0">
                        <a:latin typeface="BIZ UDPゴシック" panose="020B0400000000000000" pitchFamily="50" charset="-128"/>
                        <a:ea typeface="BIZ UDPゴシック" panose="020B0400000000000000" pitchFamily="50" charset="-128"/>
                      </a:endParaRPr>
                    </a:p>
                    <a:p>
                      <a:pPr algn="l"/>
                      <a:r>
                        <a:rPr kumimoji="1" lang="ja-JP" altLang="en-US" sz="1000" b="1" dirty="0">
                          <a:latin typeface="BIZ UDPゴシック" panose="020B0400000000000000" pitchFamily="50" charset="-128"/>
                          <a:ea typeface="BIZ UDPゴシック" panose="020B0400000000000000" pitchFamily="50" charset="-128"/>
                        </a:rPr>
                        <a:t>しろみそしる　</a:t>
                      </a:r>
                      <a:endParaRPr kumimoji="1" lang="en-US" altLang="ja-JP" sz="1000" b="1" dirty="0">
                        <a:latin typeface="BIZ UDPゴシック" panose="020B0400000000000000" pitchFamily="50" charset="-128"/>
                        <a:ea typeface="BIZ UDPゴシック" panose="020B0400000000000000" pitchFamily="50" charset="-128"/>
                      </a:endParaRPr>
                    </a:p>
                    <a:p>
                      <a:pPr algn="l"/>
                      <a:r>
                        <a:rPr kumimoji="1" lang="ja-JP" altLang="en-US" sz="1000" b="1" dirty="0">
                          <a:latin typeface="BIZ UDPゴシック" panose="020B0400000000000000" pitchFamily="50" charset="-128"/>
                          <a:ea typeface="BIZ UDPゴシック" panose="020B0400000000000000" pitchFamily="50" charset="-128"/>
                        </a:rPr>
                        <a:t>なまクリームヨーグルト</a:t>
                      </a:r>
                      <a:endParaRPr kumimoji="1" lang="en-US" altLang="ja-JP" sz="1000" b="1" dirty="0">
                        <a:latin typeface="BIZ UDPゴシック" panose="020B0400000000000000" pitchFamily="50" charset="-128"/>
                        <a:ea typeface="BIZ UDPゴシック" panose="020B0400000000000000" pitchFamily="50" charset="-128"/>
                      </a:endParaRPr>
                    </a:p>
                  </a:txBody>
                  <a:tcPr/>
                </a:tc>
                <a:tc>
                  <a:txBody>
                    <a:bodyPr/>
                    <a:lstStyle/>
                    <a:p>
                      <a:pPr algn="l"/>
                      <a:endParaRPr kumimoji="1" lang="ja-JP" altLang="en-US" sz="1000" b="1"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ja-JP" altLang="en-US" sz="900" b="1" dirty="0">
                          <a:latin typeface="BIZ UDPゴシック" panose="020B0400000000000000" pitchFamily="50" charset="-128"/>
                          <a:ea typeface="BIZ UDPゴシック" panose="020B0400000000000000" pitchFamily="50" charset="-128"/>
                        </a:rPr>
                        <a:t>きなこ</a:t>
                      </a:r>
                      <a:endParaRPr kumimoji="1" lang="en-US" altLang="ja-JP" sz="900" b="1" dirty="0">
                        <a:latin typeface="BIZ UDPゴシック" panose="020B0400000000000000" pitchFamily="50" charset="-128"/>
                        <a:ea typeface="BIZ UDPゴシック" panose="020B0400000000000000" pitchFamily="50" charset="-128"/>
                      </a:endParaRPr>
                    </a:p>
                    <a:p>
                      <a:pPr algn="ctr"/>
                      <a:r>
                        <a:rPr kumimoji="1" lang="ja-JP" altLang="en-US" sz="900" b="1" dirty="0">
                          <a:latin typeface="BIZ UDPゴシック" panose="020B0400000000000000" pitchFamily="50" charset="-128"/>
                          <a:ea typeface="BIZ UDPゴシック" panose="020B0400000000000000" pitchFamily="50" charset="-128"/>
                        </a:rPr>
                        <a:t>もち</a:t>
                      </a:r>
                      <a:endParaRPr kumimoji="1" lang="en-US" altLang="ja-JP" sz="900" b="1" dirty="0">
                        <a:latin typeface="BIZ UDPゴシック" panose="020B0400000000000000" pitchFamily="50" charset="-128"/>
                        <a:ea typeface="BIZ UDPゴシック" panose="020B0400000000000000" pitchFamily="50" charset="-128"/>
                      </a:endParaRPr>
                    </a:p>
                  </a:txBody>
                  <a:tcPr anchor="ct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とりこま　　あぶらあげ　　</a:t>
                      </a:r>
                      <a:endParaRPr kumimoji="1" lang="en-US" altLang="ja-JP" sz="900" b="1" dirty="0">
                        <a:latin typeface="BIZ UDPゴシック" panose="020B0400000000000000" pitchFamily="50" charset="-128"/>
                        <a:ea typeface="BIZ UDPゴシック" panose="020B0400000000000000" pitchFamily="50" charset="-128"/>
                      </a:endParaRPr>
                    </a:p>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かつおぶし　　とうふ　　わかめ</a:t>
                      </a:r>
                      <a:endParaRPr kumimoji="1" lang="en-US" altLang="ja-JP" sz="900" b="1" dirty="0">
                        <a:latin typeface="BIZ UDPゴシック" panose="020B0400000000000000" pitchFamily="50" charset="-128"/>
                        <a:ea typeface="BIZ UDPゴシック" panose="020B0400000000000000" pitchFamily="50" charset="-128"/>
                      </a:endParaRPr>
                    </a:p>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ヨーグルト　　ぎゅうにゅう</a:t>
                      </a:r>
                      <a:endParaRPr kumimoji="1" lang="en-US" altLang="ja-JP" sz="900" b="1" dirty="0">
                        <a:latin typeface="BIZ UDPゴシック" panose="020B0400000000000000" pitchFamily="50" charset="-128"/>
                        <a:ea typeface="BIZ UDPゴシック" panose="020B0400000000000000" pitchFamily="50" charset="-128"/>
                      </a:endParaRPr>
                    </a:p>
                  </a:txBody>
                  <a:tcPr>
                    <a:solidFill>
                      <a:schemeClr val="accent2">
                        <a:lumMod val="40000"/>
                        <a:lumOff val="60000"/>
                      </a:schemeClr>
                    </a:solidFill>
                  </a:tcP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こめ　　ざらめ　　サラダあぶら</a:t>
                      </a:r>
                    </a:p>
                  </a:txBody>
                  <a:tcPr>
                    <a:solidFill>
                      <a:srgbClr val="FFFF99"/>
                    </a:solidFill>
                  </a:tcP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きりぼしだいこん　　ほししいたけ　　にんじん</a:t>
                      </a:r>
                      <a:endParaRPr kumimoji="1" lang="en-US" altLang="ja-JP" sz="900" b="1" dirty="0">
                        <a:latin typeface="BIZ UDPゴシック" panose="020B0400000000000000" pitchFamily="50" charset="-128"/>
                        <a:ea typeface="BIZ UDPゴシック" panose="020B0400000000000000" pitchFamily="50" charset="-128"/>
                      </a:endParaRPr>
                    </a:p>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ごぼう</a:t>
                      </a:r>
                      <a:r>
                        <a:rPr kumimoji="1" lang="en-US" altLang="ja-JP" sz="900" b="1" dirty="0">
                          <a:latin typeface="BIZ UDPゴシック" panose="020B0400000000000000" pitchFamily="50" charset="-128"/>
                          <a:ea typeface="BIZ UDPゴシック" panose="020B0400000000000000" pitchFamily="50" charset="-128"/>
                        </a:rPr>
                        <a:t>/</a:t>
                      </a:r>
                      <a:r>
                        <a:rPr kumimoji="1" lang="ja-JP" altLang="en-US" sz="900" b="1" dirty="0">
                          <a:latin typeface="BIZ UDPゴシック" panose="020B0400000000000000" pitchFamily="50" charset="-128"/>
                          <a:ea typeface="BIZ UDPゴシック" panose="020B0400000000000000" pitchFamily="50" charset="-128"/>
                        </a:rPr>
                        <a:t>　はくさい　　えのき　　こまつな</a:t>
                      </a:r>
                    </a:p>
                  </a:txBody>
                  <a:tcPr>
                    <a:solidFill>
                      <a:srgbClr val="99FF66"/>
                    </a:solidFill>
                  </a:tcP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しょうゆ　　さけ　　みりん</a:t>
                      </a:r>
                      <a:endParaRPr kumimoji="1" lang="en-US" altLang="ja-JP" sz="900" b="1" dirty="0">
                        <a:latin typeface="BIZ UDPゴシック" panose="020B0400000000000000" pitchFamily="50" charset="-128"/>
                        <a:ea typeface="BIZ UDPゴシック" panose="020B0400000000000000" pitchFamily="50" charset="-128"/>
                      </a:endParaRPr>
                    </a:p>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しお　　しろみそ</a:t>
                      </a:r>
                      <a:endParaRPr kumimoji="1" lang="en-US" altLang="ja-JP" sz="900" b="1"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2636960386"/>
                  </a:ext>
                </a:extLst>
              </a:tr>
              <a:tr h="491848">
                <a:tc>
                  <a:txBody>
                    <a:bodyPr/>
                    <a:lstStyle/>
                    <a:p>
                      <a:pPr algn="ctr"/>
                      <a:r>
                        <a:rPr kumimoji="1" lang="ja-JP" altLang="en-US" sz="1100" b="1" dirty="0">
                          <a:latin typeface="BIZ UDPゴシック" panose="020B0400000000000000" pitchFamily="50" charset="-128"/>
                          <a:ea typeface="BIZ UDPゴシック" panose="020B0400000000000000" pitchFamily="50" charset="-128"/>
                        </a:rPr>
                        <a:t>２８</a:t>
                      </a:r>
                    </a:p>
                  </a:txBody>
                  <a:tcPr anchor="ctr"/>
                </a:tc>
                <a:tc>
                  <a:txBody>
                    <a:bodyPr/>
                    <a:lstStyle/>
                    <a:p>
                      <a:pPr algn="ctr"/>
                      <a:r>
                        <a:rPr kumimoji="1" lang="ja-JP" altLang="en-US" sz="1100" b="1" dirty="0">
                          <a:latin typeface="BIZ UDPゴシック" panose="020B0400000000000000" pitchFamily="50" charset="-128"/>
                          <a:ea typeface="BIZ UDPゴシック" panose="020B0400000000000000" pitchFamily="50" charset="-128"/>
                        </a:rPr>
                        <a:t>月</a:t>
                      </a:r>
                    </a:p>
                  </a:txBody>
                  <a:tcPr anchor="ctr"/>
                </a:tc>
                <a:tc>
                  <a:txBody>
                    <a:bodyPr/>
                    <a:lstStyle/>
                    <a:p>
                      <a:pPr algn="l"/>
                      <a:r>
                        <a:rPr kumimoji="1" lang="ja-JP" altLang="en-US" sz="1000" b="1" dirty="0">
                          <a:latin typeface="BIZ UDPゴシック" panose="020B0400000000000000" pitchFamily="50" charset="-128"/>
                          <a:ea typeface="BIZ UDPゴシック" panose="020B0400000000000000" pitchFamily="50" charset="-128"/>
                        </a:rPr>
                        <a:t>なめし</a:t>
                      </a:r>
                      <a:endParaRPr kumimoji="1" lang="en-US" altLang="ja-JP" sz="1000" b="1" dirty="0">
                        <a:latin typeface="BIZ UDPゴシック" panose="020B0400000000000000" pitchFamily="50" charset="-128"/>
                        <a:ea typeface="BIZ UDPゴシック" panose="020B0400000000000000" pitchFamily="50" charset="-128"/>
                      </a:endParaRPr>
                    </a:p>
                    <a:p>
                      <a:pPr algn="l"/>
                      <a:r>
                        <a:rPr kumimoji="1" lang="ja-JP" altLang="en-US" sz="1000" b="1" dirty="0">
                          <a:latin typeface="BIZ UDPゴシック" panose="020B0400000000000000" pitchFamily="50" charset="-128"/>
                          <a:ea typeface="BIZ UDPゴシック" panose="020B0400000000000000" pitchFamily="50" charset="-128"/>
                        </a:rPr>
                        <a:t>みそおでん　　みかん　　ヤクルト</a:t>
                      </a:r>
                      <a:endParaRPr kumimoji="1" lang="en-US" altLang="ja-JP" sz="1000" b="1" dirty="0">
                        <a:latin typeface="BIZ UDPゴシック" panose="020B0400000000000000" pitchFamily="50" charset="-128"/>
                        <a:ea typeface="BIZ UDPゴシック" panose="020B0400000000000000" pitchFamily="50" charset="-128"/>
                      </a:endParaRPr>
                    </a:p>
                  </a:txBody>
                  <a:tcPr/>
                </a:tc>
                <a:tc>
                  <a:txBody>
                    <a:bodyPr/>
                    <a:lstStyle/>
                    <a:p>
                      <a:pPr algn="l"/>
                      <a:endParaRPr kumimoji="1" lang="en-US" altLang="ja-JP" sz="1000" b="1"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ja-JP" altLang="en-US" sz="900" b="1">
                          <a:latin typeface="BIZ UDPゴシック" panose="020B0400000000000000" pitchFamily="50" charset="-128"/>
                          <a:ea typeface="BIZ UDPゴシック" panose="020B0400000000000000" pitchFamily="50" charset="-128"/>
                        </a:rPr>
                        <a:t>ホームパイ</a:t>
                      </a:r>
                      <a:endParaRPr kumimoji="1" lang="en-US" altLang="ja-JP" sz="900" b="1" dirty="0">
                        <a:latin typeface="BIZ UDPゴシック" panose="020B0400000000000000" pitchFamily="50" charset="-128"/>
                        <a:ea typeface="BIZ UDPゴシック" panose="020B0400000000000000" pitchFamily="50" charset="-128"/>
                      </a:endParaRPr>
                    </a:p>
                  </a:txBody>
                  <a:tcPr anchor="ctr">
                    <a:lnBlToTr w="12700" cap="flat" cmpd="sng" algn="ctr">
                      <a:noFill/>
                      <a:prstDash val="solid"/>
                      <a:round/>
                      <a:headEnd type="none" w="med" len="med"/>
                      <a:tailEnd type="none" w="med" len="med"/>
                    </a:lnBlToTr>
                  </a:tcP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ちくわ　うずらたまご　とりもも　こんぶ</a:t>
                      </a:r>
                      <a:endParaRPr kumimoji="1" lang="en-US" altLang="ja-JP" sz="900" b="1" dirty="0">
                        <a:latin typeface="BIZ UDPゴシック" panose="020B0400000000000000" pitchFamily="50" charset="-128"/>
                        <a:ea typeface="BIZ UDPゴシック" panose="020B0400000000000000" pitchFamily="50" charset="-128"/>
                      </a:endParaRPr>
                    </a:p>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かつおぶし　　はんぺん　　あかみそ</a:t>
                      </a:r>
                      <a:endParaRPr kumimoji="1" lang="en-US" altLang="ja-JP" sz="900" b="1" dirty="0">
                        <a:latin typeface="BIZ UDPゴシック" panose="020B0400000000000000" pitchFamily="50" charset="-128"/>
                        <a:ea typeface="BIZ UDPゴシック" panose="020B0400000000000000" pitchFamily="50" charset="-128"/>
                      </a:endParaRPr>
                    </a:p>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ぎゅうにゅう　　ヤクルト</a:t>
                      </a:r>
                      <a:endParaRPr kumimoji="1" lang="en-US" altLang="ja-JP" sz="900" b="1" dirty="0">
                        <a:latin typeface="BIZ UDPゴシック" panose="020B0400000000000000" pitchFamily="50" charset="-128"/>
                        <a:ea typeface="BIZ UDPゴシック" panose="020B0400000000000000" pitchFamily="50" charset="-128"/>
                      </a:endParaRPr>
                    </a:p>
                  </a:txBody>
                  <a:tcPr>
                    <a:solidFill>
                      <a:schemeClr val="accent2">
                        <a:lumMod val="40000"/>
                        <a:lumOff val="60000"/>
                      </a:schemeClr>
                    </a:solidFill>
                  </a:tcP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こめ　　ざらめ　　いたこんにゃく</a:t>
                      </a:r>
                    </a:p>
                  </a:txBody>
                  <a:tcPr>
                    <a:solidFill>
                      <a:srgbClr val="FFFF99"/>
                    </a:solidFill>
                  </a:tcP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なめしのもと</a:t>
                      </a:r>
                      <a:endParaRPr kumimoji="1" lang="en-US" altLang="ja-JP" sz="900" b="1" dirty="0">
                        <a:latin typeface="BIZ UDPゴシック" panose="020B0400000000000000" pitchFamily="50" charset="-128"/>
                        <a:ea typeface="BIZ UDPゴシック" panose="020B0400000000000000" pitchFamily="50" charset="-128"/>
                      </a:endParaRPr>
                    </a:p>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だいこん　　にんじん　　キャベツ</a:t>
                      </a:r>
                      <a:endParaRPr kumimoji="1" lang="en-US" altLang="ja-JP" sz="900" b="1" dirty="0">
                        <a:latin typeface="BIZ UDPゴシック" panose="020B0400000000000000" pitchFamily="50" charset="-128"/>
                        <a:ea typeface="BIZ UDPゴシック" panose="020B0400000000000000" pitchFamily="50" charset="-128"/>
                      </a:endParaRPr>
                    </a:p>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みかん</a:t>
                      </a:r>
                      <a:endParaRPr kumimoji="1" lang="en-US" altLang="ja-JP" sz="900" b="1" dirty="0">
                        <a:latin typeface="BIZ UDPゴシック" panose="020B0400000000000000" pitchFamily="50" charset="-128"/>
                        <a:ea typeface="BIZ UDPゴシック" panose="020B0400000000000000" pitchFamily="50" charset="-128"/>
                      </a:endParaRPr>
                    </a:p>
                  </a:txBody>
                  <a:tcPr>
                    <a:solidFill>
                      <a:srgbClr val="99FF66"/>
                    </a:solidFill>
                  </a:tcP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さけ　　みりん　　しお</a:t>
                      </a:r>
                    </a:p>
                  </a:txBody>
                  <a:tcPr/>
                </a:tc>
                <a:extLst>
                  <a:ext uri="{0D108BD9-81ED-4DB2-BD59-A6C34878D82A}">
                    <a16:rowId xmlns:a16="http://schemas.microsoft.com/office/drawing/2014/main" val="3587246056"/>
                  </a:ext>
                </a:extLst>
              </a:tr>
            </a:tbl>
          </a:graphicData>
        </a:graphic>
      </p:graphicFrame>
      <p:sp>
        <p:nvSpPr>
          <p:cNvPr id="7" name="テキスト ボックス 6">
            <a:extLst>
              <a:ext uri="{FF2B5EF4-FFF2-40B4-BE49-F238E27FC236}">
                <a16:creationId xmlns:a16="http://schemas.microsoft.com/office/drawing/2014/main" id="{06508811-E16F-4FA9-A2C5-950C951082F3}"/>
              </a:ext>
            </a:extLst>
          </p:cNvPr>
          <p:cNvSpPr txBox="1"/>
          <p:nvPr/>
        </p:nvSpPr>
        <p:spPr>
          <a:xfrm>
            <a:off x="5039444" y="161479"/>
            <a:ext cx="6984776" cy="253916"/>
          </a:xfrm>
          <a:prstGeom prst="rect">
            <a:avLst/>
          </a:prstGeom>
          <a:noFill/>
        </p:spPr>
        <p:txBody>
          <a:bodyPr wrap="square" rtlCol="0">
            <a:spAutoFit/>
          </a:bodyPr>
          <a:lstStyle/>
          <a:p>
            <a:r>
              <a:rPr kumimoji="1" lang="ja-JP" altLang="en-US" sz="1050" dirty="0">
                <a:latin typeface="BIZ UDPゴシック" panose="020B0400000000000000" pitchFamily="50" charset="-128"/>
                <a:ea typeface="BIZ UDPゴシック" panose="020B0400000000000000" pitchFamily="50" charset="-128"/>
              </a:rPr>
              <a:t>月平均の栄養価　エネルギー　５１４</a:t>
            </a:r>
            <a:r>
              <a:rPr kumimoji="1" lang="en-US" altLang="ja-JP" sz="1050" dirty="0">
                <a:latin typeface="BIZ UDPゴシック" panose="020B0400000000000000" pitchFamily="50" charset="-128"/>
                <a:ea typeface="BIZ UDPゴシック" panose="020B0400000000000000" pitchFamily="50" charset="-128"/>
              </a:rPr>
              <a:t>kcal </a:t>
            </a:r>
            <a:r>
              <a:rPr kumimoji="1" lang="ja-JP" altLang="en-US" sz="1050" dirty="0">
                <a:latin typeface="BIZ UDPゴシック" panose="020B0400000000000000" pitchFamily="50" charset="-128"/>
                <a:ea typeface="BIZ UDPゴシック" panose="020B0400000000000000" pitchFamily="50" charset="-128"/>
              </a:rPr>
              <a:t>　　</a:t>
            </a:r>
            <a:r>
              <a:rPr kumimoji="1" lang="ja-JP" altLang="en-US" sz="1050">
                <a:latin typeface="BIZ UDPゴシック" panose="020B0400000000000000" pitchFamily="50" charset="-128"/>
                <a:ea typeface="BIZ UDPゴシック" panose="020B0400000000000000" pitchFamily="50" charset="-128"/>
              </a:rPr>
              <a:t>蛋白質　１８．０ｇ　　</a:t>
            </a:r>
            <a:r>
              <a:rPr kumimoji="1" lang="en-US" altLang="ja-JP" sz="1050" dirty="0">
                <a:latin typeface="BIZ UDPゴシック" panose="020B0400000000000000" pitchFamily="50" charset="-128"/>
                <a:ea typeface="BIZ UDPゴシック" panose="020B0400000000000000" pitchFamily="50" charset="-128"/>
              </a:rPr>
              <a:t>Ca</a:t>
            </a:r>
            <a:r>
              <a:rPr kumimoji="1" lang="ja-JP" altLang="en-US" sz="1050" dirty="0">
                <a:latin typeface="BIZ UDPゴシック" panose="020B0400000000000000" pitchFamily="50" charset="-128"/>
                <a:ea typeface="BIZ UDPゴシック" panose="020B0400000000000000" pitchFamily="50" charset="-128"/>
              </a:rPr>
              <a:t>　２８９</a:t>
            </a:r>
            <a:r>
              <a:rPr kumimoji="1" lang="en-US" altLang="ja-JP" sz="1050" dirty="0">
                <a:latin typeface="BIZ UDPゴシック" panose="020B0400000000000000" pitchFamily="50" charset="-128"/>
                <a:ea typeface="BIZ UDPゴシック" panose="020B0400000000000000" pitchFamily="50" charset="-128"/>
              </a:rPr>
              <a:t>mg</a:t>
            </a:r>
            <a:r>
              <a:rPr kumimoji="1" lang="ja-JP" altLang="en-US" sz="1050" dirty="0">
                <a:latin typeface="BIZ UDPゴシック" panose="020B0400000000000000" pitchFamily="50" charset="-128"/>
                <a:ea typeface="BIZ UDPゴシック" panose="020B0400000000000000" pitchFamily="50" charset="-128"/>
              </a:rPr>
              <a:t>　　　食塩相当量　１．９</a:t>
            </a:r>
            <a:r>
              <a:rPr kumimoji="1" lang="en-US" altLang="ja-JP" sz="1050" dirty="0">
                <a:latin typeface="BIZ UDPゴシック" panose="020B0400000000000000" pitchFamily="50" charset="-128"/>
                <a:ea typeface="BIZ UDPゴシック" panose="020B0400000000000000" pitchFamily="50" charset="-128"/>
              </a:rPr>
              <a:t>g</a:t>
            </a:r>
            <a:endParaRPr kumimoji="1" lang="ja-JP" altLang="en-US" sz="1050" dirty="0">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B7EA06DA-D9E8-4F94-98FA-C8160D40ACBB}"/>
              </a:ext>
            </a:extLst>
          </p:cNvPr>
          <p:cNvSpPr txBox="1"/>
          <p:nvPr/>
        </p:nvSpPr>
        <p:spPr>
          <a:xfrm>
            <a:off x="11879088" y="0"/>
            <a:ext cx="1224137" cy="461665"/>
          </a:xfrm>
          <a:prstGeom prst="rect">
            <a:avLst/>
          </a:prstGeom>
          <a:noFill/>
        </p:spPr>
        <p:txBody>
          <a:bodyPr wrap="square" rtlCol="0">
            <a:spAutoFit/>
          </a:bodyPr>
          <a:lstStyle/>
          <a:p>
            <a:pPr algn="ctr"/>
            <a:r>
              <a:rPr kumimoji="1" lang="ja-JP" altLang="en-US" sz="1200" dirty="0">
                <a:latin typeface="BIZ UDPゴシック" panose="020B0400000000000000" pitchFamily="50" charset="-128"/>
                <a:ea typeface="BIZ UDPゴシック" panose="020B0400000000000000" pitchFamily="50" charset="-128"/>
              </a:rPr>
              <a:t>令和</a:t>
            </a:r>
            <a:r>
              <a:rPr kumimoji="1" lang="en-US" altLang="ja-JP" sz="1200" dirty="0">
                <a:latin typeface="BIZ UDPゴシック" panose="020B0400000000000000" pitchFamily="50" charset="-128"/>
                <a:ea typeface="BIZ UDPゴシック" panose="020B0400000000000000" pitchFamily="50" charset="-128"/>
              </a:rPr>
              <a:t>3</a:t>
            </a:r>
            <a:r>
              <a:rPr kumimoji="1" lang="ja-JP" altLang="en-US" sz="1200" dirty="0">
                <a:latin typeface="BIZ UDPゴシック" panose="020B0400000000000000" pitchFamily="50" charset="-128"/>
                <a:ea typeface="BIZ UDPゴシック" panose="020B0400000000000000" pitchFamily="50" charset="-128"/>
              </a:rPr>
              <a:t>年度</a:t>
            </a:r>
            <a:endParaRPr kumimoji="1" lang="en-US" altLang="ja-JP" sz="1200" dirty="0">
              <a:latin typeface="BIZ UDPゴシック" panose="020B0400000000000000" pitchFamily="50" charset="-128"/>
              <a:ea typeface="BIZ UDPゴシック" panose="020B0400000000000000" pitchFamily="50" charset="-128"/>
            </a:endParaRPr>
          </a:p>
          <a:p>
            <a:pPr algn="ctr"/>
            <a:r>
              <a:rPr kumimoji="1" lang="ja-JP" altLang="en-US" sz="1200" dirty="0">
                <a:latin typeface="BIZ UDPゴシック" panose="020B0400000000000000" pitchFamily="50" charset="-128"/>
                <a:ea typeface="BIZ UDPゴシック" panose="020B0400000000000000" pitchFamily="50" charset="-128"/>
              </a:rPr>
              <a:t>菫幼稚園</a:t>
            </a:r>
          </a:p>
        </p:txBody>
      </p:sp>
      <p:sp>
        <p:nvSpPr>
          <p:cNvPr id="2" name="テキスト ボックス 1">
            <a:extLst>
              <a:ext uri="{FF2B5EF4-FFF2-40B4-BE49-F238E27FC236}">
                <a16:creationId xmlns:a16="http://schemas.microsoft.com/office/drawing/2014/main" id="{8FFADD6D-4AB1-4968-888A-CC53BE3A5E75}"/>
              </a:ext>
            </a:extLst>
          </p:cNvPr>
          <p:cNvSpPr txBox="1"/>
          <p:nvPr/>
        </p:nvSpPr>
        <p:spPr>
          <a:xfrm>
            <a:off x="10368036" y="9021118"/>
            <a:ext cx="3384376" cy="230832"/>
          </a:xfrm>
          <a:prstGeom prst="rect">
            <a:avLst/>
          </a:prstGeom>
          <a:noFill/>
        </p:spPr>
        <p:txBody>
          <a:bodyPr wrap="square" rtlCol="0">
            <a:spAutoFit/>
          </a:bodyPr>
          <a:lstStyle/>
          <a:p>
            <a:r>
              <a:rPr kumimoji="1" lang="ja-JP" altLang="en-US" sz="900" b="1" dirty="0">
                <a:latin typeface="BIZ UDPゴシック" panose="020B0400000000000000" pitchFamily="50" charset="-128"/>
                <a:ea typeface="BIZ UDPゴシック" panose="020B0400000000000000" pitchFamily="50" charset="-128"/>
              </a:rPr>
              <a:t>〇都合により献立を変更する場合もあります。</a:t>
            </a:r>
          </a:p>
        </p:txBody>
      </p:sp>
      <p:pic>
        <p:nvPicPr>
          <p:cNvPr id="9" name="Picture 2" descr="節分のイラスト「豆まき 枡」">
            <a:extLst>
              <a:ext uri="{FF2B5EF4-FFF2-40B4-BE49-F238E27FC236}">
                <a16:creationId xmlns:a16="http://schemas.microsoft.com/office/drawing/2014/main" id="{3D3375D8-E5D3-4979-A77C-5D962F6C3D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901" y="20418"/>
            <a:ext cx="504056" cy="49649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赤鬼のイラスト「節分の豆まき」">
            <a:extLst>
              <a:ext uri="{FF2B5EF4-FFF2-40B4-BE49-F238E27FC236}">
                <a16:creationId xmlns:a16="http://schemas.microsoft.com/office/drawing/2014/main" id="{F5BB8ACE-BF08-4C97-862B-D976E26FD91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41674"/>
          <a:stretch/>
        </p:blipFill>
        <p:spPr bwMode="auto">
          <a:xfrm>
            <a:off x="3671292" y="0"/>
            <a:ext cx="864096" cy="54338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ひな祭りのイラスト「お内裏様とお雛様」">
            <a:extLst>
              <a:ext uri="{FF2B5EF4-FFF2-40B4-BE49-F238E27FC236}">
                <a16:creationId xmlns:a16="http://schemas.microsoft.com/office/drawing/2014/main" id="{596FA522-8B79-4B42-B934-C3D56EA787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3180" y="6282159"/>
            <a:ext cx="864096" cy="61005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桃の花のイラスト">
            <a:extLst>
              <a:ext uri="{FF2B5EF4-FFF2-40B4-BE49-F238E27FC236}">
                <a16:creationId xmlns:a16="http://schemas.microsoft.com/office/drawing/2014/main" id="{F1F2DAB8-B9BE-40E2-8143-AEB13747D60C}"/>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23117" b="64416" l="4500" r="43250">
                        <a14:foregroundMark x1="23500" y1="23117" x2="21500" y2="23117"/>
                        <a14:foregroundMark x1="41250" y1="41039" x2="40750" y2="50909"/>
                        <a14:foregroundMark x1="43250" y1="41558" x2="43250" y2="41558"/>
                        <a14:foregroundMark x1="34250" y1="64416" x2="34250" y2="64416"/>
                        <a14:foregroundMark x1="6000" y1="50390" x2="6000" y2="50390"/>
                        <a14:foregroundMark x1="4500" y1="50390" x2="4500" y2="50390"/>
                      </a14:backgroundRemoval>
                    </a14:imgEffect>
                  </a14:imgLayer>
                </a14:imgProps>
              </a:ext>
              <a:ext uri="{28A0092B-C50C-407E-A947-70E740481C1C}">
                <a14:useLocalDpi xmlns:a14="http://schemas.microsoft.com/office/drawing/2010/main" val="0"/>
              </a:ext>
            </a:extLst>
          </a:blip>
          <a:srcRect l="895" t="18560" r="54120" b="33367"/>
          <a:stretch/>
        </p:blipFill>
        <p:spPr bwMode="auto">
          <a:xfrm>
            <a:off x="3455268" y="6138143"/>
            <a:ext cx="280031" cy="288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664700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6245</TotalTime>
  <Words>1261</Words>
  <Application>Microsoft Office PowerPoint</Application>
  <PresentationFormat>ユーザー設定</PresentationFormat>
  <Paragraphs>265</Paragraphs>
  <Slides>2</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vt:i4>
      </vt:variant>
    </vt:vector>
  </HeadingPairs>
  <TitlesOfParts>
    <vt:vector size="8" baseType="lpstr">
      <vt:lpstr>BIZ UDPゴシック</vt:lpstr>
      <vt:lpstr>游ゴシック</vt:lpstr>
      <vt:lpstr>Arial</vt:lpstr>
      <vt:lpstr>Calibri</vt:lpstr>
      <vt:lpstr>Calibri Light</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17nn016@st.nuas.ac.jp</dc:creator>
  <cp:lastModifiedBy>17nn016@st.nuas.ac.jp</cp:lastModifiedBy>
  <cp:revision>391</cp:revision>
  <cp:lastPrinted>2022-01-04T05:46:46Z</cp:lastPrinted>
  <dcterms:created xsi:type="dcterms:W3CDTF">2021-04-29T01:17:14Z</dcterms:created>
  <dcterms:modified xsi:type="dcterms:W3CDTF">2022-01-27T06:32:57Z</dcterms:modified>
</cp:coreProperties>
</file>