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58" r:id="rId3"/>
  </p:sldIdLst>
  <p:sldSz cx="13103225" cy="925195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59" userDrawn="1">
          <p15:clr>
            <a:srgbClr val="A4A3A4"/>
          </p15:clr>
        </p15:guide>
        <p15:guide id="2" pos="41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99FF"/>
    <a:srgbClr val="FFFFFF"/>
    <a:srgbClr val="FF7C80"/>
    <a:srgbClr val="FF99CC"/>
    <a:srgbClr val="FFCCFF"/>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53" d="100"/>
          <a:sy n="53" d="100"/>
        </p:scale>
        <p:origin x="1272" y="84"/>
      </p:cViewPr>
      <p:guideLst>
        <p:guide orient="horz" pos="2959"/>
        <p:guide pos="41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19564" cy="493868"/>
          </a:xfrm>
          <a:prstGeom prst="rect">
            <a:avLst/>
          </a:prstGeom>
        </p:spPr>
        <p:txBody>
          <a:bodyPr vert="horz" lIns="90726" tIns="45363" rIns="90726" bIns="4536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631" y="0"/>
            <a:ext cx="2919564" cy="493868"/>
          </a:xfrm>
          <a:prstGeom prst="rect">
            <a:avLst/>
          </a:prstGeom>
        </p:spPr>
        <p:txBody>
          <a:bodyPr vert="horz" lIns="90726" tIns="45363" rIns="90726" bIns="45363" rtlCol="0"/>
          <a:lstStyle>
            <a:lvl1pPr algn="r">
              <a:defRPr sz="1200"/>
            </a:lvl1pPr>
          </a:lstStyle>
          <a:p>
            <a:fld id="{F736C797-38F8-4B14-9CA1-54705F60F745}" type="datetimeFigureOut">
              <a:rPr kumimoji="1" lang="ja-JP" altLang="en-US" smtClean="0"/>
              <a:t>2022/2/28</a:t>
            </a:fld>
            <a:endParaRPr kumimoji="1" lang="ja-JP" altLang="en-US"/>
          </a:p>
        </p:txBody>
      </p:sp>
      <p:sp>
        <p:nvSpPr>
          <p:cNvPr id="4" name="スライド イメージ プレースホルダー 3"/>
          <p:cNvSpPr>
            <a:spLocks noGrp="1" noRot="1" noChangeAspect="1"/>
          </p:cNvSpPr>
          <p:nvPr>
            <p:ph type="sldImg" idx="2"/>
          </p:nvPr>
        </p:nvSpPr>
        <p:spPr>
          <a:xfrm>
            <a:off x="1011238" y="1233488"/>
            <a:ext cx="4713287" cy="3328987"/>
          </a:xfrm>
          <a:prstGeom prst="rect">
            <a:avLst/>
          </a:prstGeom>
          <a:noFill/>
          <a:ln w="12700">
            <a:solidFill>
              <a:prstClr val="black"/>
            </a:solidFill>
          </a:ln>
        </p:spPr>
        <p:txBody>
          <a:bodyPr vert="horz" lIns="90726" tIns="45363" rIns="90726" bIns="45363" rtlCol="0" anchor="ctr"/>
          <a:lstStyle/>
          <a:p>
            <a:endParaRPr lang="ja-JP" altLang="en-US"/>
          </a:p>
        </p:txBody>
      </p:sp>
      <p:sp>
        <p:nvSpPr>
          <p:cNvPr id="5" name="ノート プレースホルダー 4"/>
          <p:cNvSpPr>
            <a:spLocks noGrp="1"/>
          </p:cNvSpPr>
          <p:nvPr>
            <p:ph type="body" sz="quarter" idx="3"/>
          </p:nvPr>
        </p:nvSpPr>
        <p:spPr>
          <a:xfrm>
            <a:off x="673262" y="4747760"/>
            <a:ext cx="5389240" cy="3884674"/>
          </a:xfrm>
          <a:prstGeom prst="rect">
            <a:avLst/>
          </a:prstGeom>
        </p:spPr>
        <p:txBody>
          <a:bodyPr vert="horz" lIns="90726" tIns="45363" rIns="90726" bIns="4536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372445"/>
            <a:ext cx="2919564" cy="493868"/>
          </a:xfrm>
          <a:prstGeom prst="rect">
            <a:avLst/>
          </a:prstGeom>
        </p:spPr>
        <p:txBody>
          <a:bodyPr vert="horz" lIns="90726" tIns="45363" rIns="90726" bIns="4536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631" y="9372445"/>
            <a:ext cx="2919564" cy="493868"/>
          </a:xfrm>
          <a:prstGeom prst="rect">
            <a:avLst/>
          </a:prstGeom>
        </p:spPr>
        <p:txBody>
          <a:bodyPr vert="horz" lIns="90726" tIns="45363" rIns="90726" bIns="45363" rtlCol="0" anchor="b"/>
          <a:lstStyle>
            <a:lvl1pPr algn="r">
              <a:defRPr sz="1200"/>
            </a:lvl1pPr>
          </a:lstStyle>
          <a:p>
            <a:fld id="{CF7CF6AA-3873-4C44-919D-2118F1835796}" type="slidenum">
              <a:rPr kumimoji="1" lang="ja-JP" altLang="en-US" smtClean="0"/>
              <a:t>‹#›</a:t>
            </a:fld>
            <a:endParaRPr kumimoji="1" lang="ja-JP" altLang="en-US"/>
          </a:p>
        </p:txBody>
      </p:sp>
    </p:spTree>
    <p:extLst>
      <p:ext uri="{BB962C8B-B14F-4D97-AF65-F5344CB8AC3E}">
        <p14:creationId xmlns:p14="http://schemas.microsoft.com/office/powerpoint/2010/main" val="12486834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82742" y="1514151"/>
            <a:ext cx="11137741" cy="3221049"/>
          </a:xfrm>
        </p:spPr>
        <p:txBody>
          <a:bodyPr anchor="b"/>
          <a:lstStyle>
            <a:lvl1pPr algn="ctr">
              <a:defRPr sz="8095"/>
            </a:lvl1pPr>
          </a:lstStyle>
          <a:p>
            <a:r>
              <a:rPr lang="ja-JP" altLang="en-US"/>
              <a:t>マスター タイトルの書式設定</a:t>
            </a:r>
            <a:endParaRPr lang="en-US" dirty="0"/>
          </a:p>
        </p:txBody>
      </p:sp>
      <p:sp>
        <p:nvSpPr>
          <p:cNvPr id="3" name="Subtitle 2"/>
          <p:cNvSpPr>
            <a:spLocks noGrp="1"/>
          </p:cNvSpPr>
          <p:nvPr>
            <p:ph type="subTitle" idx="1"/>
          </p:nvPr>
        </p:nvSpPr>
        <p:spPr>
          <a:xfrm>
            <a:off x="1637903" y="4859416"/>
            <a:ext cx="9827419" cy="2233746"/>
          </a:xfrm>
        </p:spPr>
        <p:txBody>
          <a:bodyPr/>
          <a:lstStyle>
            <a:lvl1pPr marL="0" indent="0" algn="ctr">
              <a:buNone/>
              <a:defRPr sz="3238"/>
            </a:lvl1pPr>
            <a:lvl2pPr marL="616809" indent="0" algn="ctr">
              <a:buNone/>
              <a:defRPr sz="2698"/>
            </a:lvl2pPr>
            <a:lvl3pPr marL="1233617" indent="0" algn="ctr">
              <a:buNone/>
              <a:defRPr sz="2428"/>
            </a:lvl3pPr>
            <a:lvl4pPr marL="1850426" indent="0" algn="ctr">
              <a:buNone/>
              <a:defRPr sz="2159"/>
            </a:lvl4pPr>
            <a:lvl5pPr marL="2467234" indent="0" algn="ctr">
              <a:buNone/>
              <a:defRPr sz="2159"/>
            </a:lvl5pPr>
            <a:lvl6pPr marL="3084043" indent="0" algn="ctr">
              <a:buNone/>
              <a:defRPr sz="2159"/>
            </a:lvl6pPr>
            <a:lvl7pPr marL="3700851" indent="0" algn="ctr">
              <a:buNone/>
              <a:defRPr sz="2159"/>
            </a:lvl7pPr>
            <a:lvl8pPr marL="4317660" indent="0" algn="ctr">
              <a:buNone/>
              <a:defRPr sz="2159"/>
            </a:lvl8pPr>
            <a:lvl9pPr marL="4934468" indent="0" algn="ctr">
              <a:buNone/>
              <a:defRPr sz="2159"/>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57687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846654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6996" y="492581"/>
            <a:ext cx="2825383" cy="78406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00848" y="492581"/>
            <a:ext cx="8312358" cy="78406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2675449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120027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94023" y="2306565"/>
            <a:ext cx="11301532" cy="3848554"/>
          </a:xfrm>
        </p:spPr>
        <p:txBody>
          <a:bodyPr anchor="b"/>
          <a:lstStyle>
            <a:lvl1pPr>
              <a:defRPr sz="8095"/>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4023" y="6191528"/>
            <a:ext cx="11301532" cy="2023863"/>
          </a:xfrm>
        </p:spPr>
        <p:txBody>
          <a:bodyPr/>
          <a:lstStyle>
            <a:lvl1pPr marL="0" indent="0">
              <a:buNone/>
              <a:defRPr sz="3238">
                <a:solidFill>
                  <a:schemeClr val="tx1"/>
                </a:solidFill>
              </a:defRPr>
            </a:lvl1pPr>
            <a:lvl2pPr marL="616809" indent="0">
              <a:buNone/>
              <a:defRPr sz="2698">
                <a:solidFill>
                  <a:schemeClr val="tx1">
                    <a:tint val="75000"/>
                  </a:schemeClr>
                </a:solidFill>
              </a:defRPr>
            </a:lvl2pPr>
            <a:lvl3pPr marL="1233617" indent="0">
              <a:buNone/>
              <a:defRPr sz="2428">
                <a:solidFill>
                  <a:schemeClr val="tx1">
                    <a:tint val="75000"/>
                  </a:schemeClr>
                </a:solidFill>
              </a:defRPr>
            </a:lvl3pPr>
            <a:lvl4pPr marL="1850426" indent="0">
              <a:buNone/>
              <a:defRPr sz="2159">
                <a:solidFill>
                  <a:schemeClr val="tx1">
                    <a:tint val="75000"/>
                  </a:schemeClr>
                </a:solidFill>
              </a:defRPr>
            </a:lvl4pPr>
            <a:lvl5pPr marL="2467234" indent="0">
              <a:buNone/>
              <a:defRPr sz="2159">
                <a:solidFill>
                  <a:schemeClr val="tx1">
                    <a:tint val="75000"/>
                  </a:schemeClr>
                </a:solidFill>
              </a:defRPr>
            </a:lvl5pPr>
            <a:lvl6pPr marL="3084043" indent="0">
              <a:buNone/>
              <a:defRPr sz="2159">
                <a:solidFill>
                  <a:schemeClr val="tx1">
                    <a:tint val="75000"/>
                  </a:schemeClr>
                </a:solidFill>
              </a:defRPr>
            </a:lvl6pPr>
            <a:lvl7pPr marL="3700851" indent="0">
              <a:buNone/>
              <a:defRPr sz="2159">
                <a:solidFill>
                  <a:schemeClr val="tx1">
                    <a:tint val="75000"/>
                  </a:schemeClr>
                </a:solidFill>
              </a:defRPr>
            </a:lvl7pPr>
            <a:lvl8pPr marL="4317660" indent="0">
              <a:buNone/>
              <a:defRPr sz="2159">
                <a:solidFill>
                  <a:schemeClr val="tx1">
                    <a:tint val="75000"/>
                  </a:schemeClr>
                </a:solidFill>
              </a:defRPr>
            </a:lvl8pPr>
            <a:lvl9pPr marL="4934468" indent="0">
              <a:buNone/>
              <a:defRPr sz="215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3575661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0084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633507" y="2462903"/>
            <a:ext cx="5568871" cy="587027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414017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2553" y="492583"/>
            <a:ext cx="11301532" cy="178828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2555" y="2268014"/>
            <a:ext cx="55432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4" name="Content Placeholder 3"/>
          <p:cNvSpPr>
            <a:spLocks noGrp="1"/>
          </p:cNvSpPr>
          <p:nvPr>
            <p:ph sz="half" idx="2"/>
          </p:nvPr>
        </p:nvSpPr>
        <p:spPr>
          <a:xfrm>
            <a:off x="902555" y="3379532"/>
            <a:ext cx="55432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633509" y="2268014"/>
            <a:ext cx="5570577" cy="1111518"/>
          </a:xfrm>
        </p:spPr>
        <p:txBody>
          <a:bodyPr anchor="b"/>
          <a:lstStyle>
            <a:lvl1pPr marL="0" indent="0">
              <a:buNone/>
              <a:defRPr sz="3238" b="1"/>
            </a:lvl1pPr>
            <a:lvl2pPr marL="616809" indent="0">
              <a:buNone/>
              <a:defRPr sz="2698" b="1"/>
            </a:lvl2pPr>
            <a:lvl3pPr marL="1233617" indent="0">
              <a:buNone/>
              <a:defRPr sz="2428" b="1"/>
            </a:lvl3pPr>
            <a:lvl4pPr marL="1850426" indent="0">
              <a:buNone/>
              <a:defRPr sz="2159" b="1"/>
            </a:lvl4pPr>
            <a:lvl5pPr marL="2467234" indent="0">
              <a:buNone/>
              <a:defRPr sz="2159" b="1"/>
            </a:lvl5pPr>
            <a:lvl6pPr marL="3084043" indent="0">
              <a:buNone/>
              <a:defRPr sz="2159" b="1"/>
            </a:lvl6pPr>
            <a:lvl7pPr marL="3700851" indent="0">
              <a:buNone/>
              <a:defRPr sz="2159" b="1"/>
            </a:lvl7pPr>
            <a:lvl8pPr marL="4317660" indent="0">
              <a:buNone/>
              <a:defRPr sz="2159" b="1"/>
            </a:lvl8pPr>
            <a:lvl9pPr marL="4934468" indent="0">
              <a:buNone/>
              <a:defRPr sz="2159" b="1"/>
            </a:lvl9pPr>
          </a:lstStyle>
          <a:p>
            <a:pPr lvl="0"/>
            <a:r>
              <a:rPr lang="ja-JP" altLang="en-US"/>
              <a:t>マスター テキストの書式設定</a:t>
            </a:r>
          </a:p>
        </p:txBody>
      </p:sp>
      <p:sp>
        <p:nvSpPr>
          <p:cNvPr id="6" name="Content Placeholder 5"/>
          <p:cNvSpPr>
            <a:spLocks noGrp="1"/>
          </p:cNvSpPr>
          <p:nvPr>
            <p:ph sz="quarter" idx="4"/>
          </p:nvPr>
        </p:nvSpPr>
        <p:spPr>
          <a:xfrm>
            <a:off x="6633509" y="3379532"/>
            <a:ext cx="5570577" cy="49707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58326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754002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3467117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Content Placeholder 2"/>
          <p:cNvSpPr>
            <a:spLocks noGrp="1"/>
          </p:cNvSpPr>
          <p:nvPr>
            <p:ph idx="1"/>
          </p:nvPr>
        </p:nvSpPr>
        <p:spPr>
          <a:xfrm>
            <a:off x="5570577" y="1332112"/>
            <a:ext cx="6633508" cy="6574881"/>
          </a:xfrm>
        </p:spPr>
        <p:txBody>
          <a:bodyPr/>
          <a:lstStyle>
            <a:lvl1pPr>
              <a:defRPr sz="4317"/>
            </a:lvl1pPr>
            <a:lvl2pPr>
              <a:defRPr sz="3777"/>
            </a:lvl2pPr>
            <a:lvl3pPr>
              <a:defRPr sz="3238"/>
            </a:lvl3pPr>
            <a:lvl4pPr>
              <a:defRPr sz="2698"/>
            </a:lvl4pPr>
            <a:lvl5pPr>
              <a:defRPr sz="2698"/>
            </a:lvl5pPr>
            <a:lvl6pPr>
              <a:defRPr sz="2698"/>
            </a:lvl6pPr>
            <a:lvl7pPr>
              <a:defRPr sz="2698"/>
            </a:lvl7pPr>
            <a:lvl8pPr>
              <a:defRPr sz="2698"/>
            </a:lvl8pPr>
            <a:lvl9pPr>
              <a:defRPr sz="2698"/>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48447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2553" y="616797"/>
            <a:ext cx="4226131" cy="2158788"/>
          </a:xfrm>
        </p:spPr>
        <p:txBody>
          <a:bodyPr anchor="b"/>
          <a:lstStyle>
            <a:lvl1pPr>
              <a:defRPr sz="431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570577" y="1332112"/>
            <a:ext cx="6633508" cy="6574881"/>
          </a:xfrm>
        </p:spPr>
        <p:txBody>
          <a:bodyPr anchor="t"/>
          <a:lstStyle>
            <a:lvl1pPr marL="0" indent="0">
              <a:buNone/>
              <a:defRPr sz="4317"/>
            </a:lvl1pPr>
            <a:lvl2pPr marL="616809" indent="0">
              <a:buNone/>
              <a:defRPr sz="3777"/>
            </a:lvl2pPr>
            <a:lvl3pPr marL="1233617" indent="0">
              <a:buNone/>
              <a:defRPr sz="3238"/>
            </a:lvl3pPr>
            <a:lvl4pPr marL="1850426" indent="0">
              <a:buNone/>
              <a:defRPr sz="2698"/>
            </a:lvl4pPr>
            <a:lvl5pPr marL="2467234" indent="0">
              <a:buNone/>
              <a:defRPr sz="2698"/>
            </a:lvl5pPr>
            <a:lvl6pPr marL="3084043" indent="0">
              <a:buNone/>
              <a:defRPr sz="2698"/>
            </a:lvl6pPr>
            <a:lvl7pPr marL="3700851" indent="0">
              <a:buNone/>
              <a:defRPr sz="2698"/>
            </a:lvl7pPr>
            <a:lvl8pPr marL="4317660" indent="0">
              <a:buNone/>
              <a:defRPr sz="2698"/>
            </a:lvl8pPr>
            <a:lvl9pPr marL="4934468" indent="0">
              <a:buNone/>
              <a:defRPr sz="2698"/>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02553" y="2775585"/>
            <a:ext cx="4226131" cy="5142115"/>
          </a:xfrm>
        </p:spPr>
        <p:txBody>
          <a:bodyPr/>
          <a:lstStyle>
            <a:lvl1pPr marL="0" indent="0">
              <a:buNone/>
              <a:defRPr sz="2159"/>
            </a:lvl1pPr>
            <a:lvl2pPr marL="616809" indent="0">
              <a:buNone/>
              <a:defRPr sz="1889"/>
            </a:lvl2pPr>
            <a:lvl3pPr marL="1233617" indent="0">
              <a:buNone/>
              <a:defRPr sz="1619"/>
            </a:lvl3pPr>
            <a:lvl4pPr marL="1850426" indent="0">
              <a:buNone/>
              <a:defRPr sz="1349"/>
            </a:lvl4pPr>
            <a:lvl5pPr marL="2467234" indent="0">
              <a:buNone/>
              <a:defRPr sz="1349"/>
            </a:lvl5pPr>
            <a:lvl6pPr marL="3084043" indent="0">
              <a:buNone/>
              <a:defRPr sz="1349"/>
            </a:lvl6pPr>
            <a:lvl7pPr marL="3700851" indent="0">
              <a:buNone/>
              <a:defRPr sz="1349"/>
            </a:lvl7pPr>
            <a:lvl8pPr marL="4317660" indent="0">
              <a:buNone/>
              <a:defRPr sz="1349"/>
            </a:lvl8pPr>
            <a:lvl9pPr marL="4934468" indent="0">
              <a:buNone/>
              <a:defRPr sz="134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5B75023-6ADA-4D0D-A1FF-20EF10AFA16C}" type="datetimeFigureOut">
              <a:rPr kumimoji="1" lang="ja-JP" altLang="en-US" smtClean="0"/>
              <a:t>2022/2/28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869204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847" y="492583"/>
            <a:ext cx="11301532" cy="17882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00847" y="2462903"/>
            <a:ext cx="11301532" cy="587027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00847" y="8575189"/>
            <a:ext cx="2948226" cy="492581"/>
          </a:xfrm>
          <a:prstGeom prst="rect">
            <a:avLst/>
          </a:prstGeom>
        </p:spPr>
        <p:txBody>
          <a:bodyPr vert="horz" lIns="91440" tIns="45720" rIns="91440" bIns="45720" rtlCol="0" anchor="ctr"/>
          <a:lstStyle>
            <a:lvl1pPr algn="l">
              <a:defRPr sz="1619">
                <a:solidFill>
                  <a:schemeClr val="tx1">
                    <a:tint val="75000"/>
                  </a:schemeClr>
                </a:solidFill>
              </a:defRPr>
            </a:lvl1pPr>
          </a:lstStyle>
          <a:p>
            <a:fld id="{25B75023-6ADA-4D0D-A1FF-20EF10AFA16C}" type="datetimeFigureOut">
              <a:rPr kumimoji="1" lang="ja-JP" altLang="en-US" smtClean="0"/>
              <a:t>2022/2/28</a:t>
            </a:fld>
            <a:endParaRPr kumimoji="1" lang="ja-JP" altLang="en-US"/>
          </a:p>
        </p:txBody>
      </p:sp>
      <p:sp>
        <p:nvSpPr>
          <p:cNvPr id="5" name="Footer Placeholder 4"/>
          <p:cNvSpPr>
            <a:spLocks noGrp="1"/>
          </p:cNvSpPr>
          <p:nvPr>
            <p:ph type="ftr" sz="quarter" idx="3"/>
          </p:nvPr>
        </p:nvSpPr>
        <p:spPr>
          <a:xfrm>
            <a:off x="4340444" y="8575189"/>
            <a:ext cx="4422338" cy="492581"/>
          </a:xfrm>
          <a:prstGeom prst="rect">
            <a:avLst/>
          </a:prstGeom>
        </p:spPr>
        <p:txBody>
          <a:bodyPr vert="horz" lIns="91440" tIns="45720" rIns="91440" bIns="45720" rtlCol="0" anchor="ctr"/>
          <a:lstStyle>
            <a:lvl1pPr algn="ctr">
              <a:defRPr sz="161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54152" y="8575189"/>
            <a:ext cx="2948226" cy="492581"/>
          </a:xfrm>
          <a:prstGeom prst="rect">
            <a:avLst/>
          </a:prstGeom>
        </p:spPr>
        <p:txBody>
          <a:bodyPr vert="horz" lIns="91440" tIns="45720" rIns="91440" bIns="45720" rtlCol="0" anchor="ctr"/>
          <a:lstStyle>
            <a:lvl1pPr algn="r">
              <a:defRPr sz="1619">
                <a:solidFill>
                  <a:schemeClr val="tx1">
                    <a:tint val="75000"/>
                  </a:schemeClr>
                </a:solidFill>
              </a:defRPr>
            </a:lvl1pPr>
          </a:lstStyle>
          <a:p>
            <a:fld id="{6EB6567D-1081-4BF3-81F3-51DF5E4AEAE6}" type="slidenum">
              <a:rPr kumimoji="1" lang="ja-JP" altLang="en-US" smtClean="0"/>
              <a:t>‹#›</a:t>
            </a:fld>
            <a:endParaRPr kumimoji="1" lang="ja-JP" altLang="en-US"/>
          </a:p>
        </p:txBody>
      </p:sp>
    </p:spTree>
    <p:extLst>
      <p:ext uri="{BB962C8B-B14F-4D97-AF65-F5344CB8AC3E}">
        <p14:creationId xmlns:p14="http://schemas.microsoft.com/office/powerpoint/2010/main" val="1104947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33617" rtl="0" eaLnBrk="1" latinLnBrk="0" hangingPunct="1">
        <a:lnSpc>
          <a:spcPct val="90000"/>
        </a:lnSpc>
        <a:spcBef>
          <a:spcPct val="0"/>
        </a:spcBef>
        <a:buNone/>
        <a:defRPr kumimoji="1" sz="5936" kern="1200">
          <a:solidFill>
            <a:schemeClr val="tx1"/>
          </a:solidFill>
          <a:latin typeface="+mj-lt"/>
          <a:ea typeface="+mj-ea"/>
          <a:cs typeface="+mj-cs"/>
        </a:defRPr>
      </a:lvl1pPr>
    </p:titleStyle>
    <p:bodyStyle>
      <a:lvl1pPr marL="308404" indent="-308404" algn="l" defTabSz="1233617" rtl="0" eaLnBrk="1" latinLnBrk="0" hangingPunct="1">
        <a:lnSpc>
          <a:spcPct val="90000"/>
        </a:lnSpc>
        <a:spcBef>
          <a:spcPts val="1349"/>
        </a:spcBef>
        <a:buFont typeface="Arial" panose="020B0604020202020204" pitchFamily="34" charset="0"/>
        <a:buChar char="•"/>
        <a:defRPr kumimoji="1" sz="3777" kern="1200">
          <a:solidFill>
            <a:schemeClr val="tx1"/>
          </a:solidFill>
          <a:latin typeface="+mn-lt"/>
          <a:ea typeface="+mn-ea"/>
          <a:cs typeface="+mn-cs"/>
        </a:defRPr>
      </a:lvl1pPr>
      <a:lvl2pPr marL="925213" indent="-308404" algn="l" defTabSz="1233617" rtl="0" eaLnBrk="1" latinLnBrk="0" hangingPunct="1">
        <a:lnSpc>
          <a:spcPct val="90000"/>
        </a:lnSpc>
        <a:spcBef>
          <a:spcPts val="675"/>
        </a:spcBef>
        <a:buFont typeface="Arial" panose="020B0604020202020204" pitchFamily="34" charset="0"/>
        <a:buChar char="•"/>
        <a:defRPr kumimoji="1" sz="3238" kern="1200">
          <a:solidFill>
            <a:schemeClr val="tx1"/>
          </a:solidFill>
          <a:latin typeface="+mn-lt"/>
          <a:ea typeface="+mn-ea"/>
          <a:cs typeface="+mn-cs"/>
        </a:defRPr>
      </a:lvl2pPr>
      <a:lvl3pPr marL="1542021" indent="-308404" algn="l" defTabSz="1233617" rtl="0" eaLnBrk="1" latinLnBrk="0" hangingPunct="1">
        <a:lnSpc>
          <a:spcPct val="90000"/>
        </a:lnSpc>
        <a:spcBef>
          <a:spcPts val="675"/>
        </a:spcBef>
        <a:buFont typeface="Arial" panose="020B0604020202020204" pitchFamily="34" charset="0"/>
        <a:buChar char="•"/>
        <a:defRPr kumimoji="1" sz="2698" kern="1200">
          <a:solidFill>
            <a:schemeClr val="tx1"/>
          </a:solidFill>
          <a:latin typeface="+mn-lt"/>
          <a:ea typeface="+mn-ea"/>
          <a:cs typeface="+mn-cs"/>
        </a:defRPr>
      </a:lvl3pPr>
      <a:lvl4pPr marL="2158830"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4pPr>
      <a:lvl5pPr marL="2775638"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5pPr>
      <a:lvl6pPr marL="3392447"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6pPr>
      <a:lvl7pPr marL="4009255"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7pPr>
      <a:lvl8pPr marL="4626064"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8pPr>
      <a:lvl9pPr marL="5242872" indent="-308404" algn="l" defTabSz="1233617" rtl="0" eaLnBrk="1" latinLnBrk="0" hangingPunct="1">
        <a:lnSpc>
          <a:spcPct val="90000"/>
        </a:lnSpc>
        <a:spcBef>
          <a:spcPts val="675"/>
        </a:spcBef>
        <a:buFont typeface="Arial" panose="020B0604020202020204" pitchFamily="34" charset="0"/>
        <a:buChar char="•"/>
        <a:defRPr kumimoji="1" sz="2428" kern="1200">
          <a:solidFill>
            <a:schemeClr val="tx1"/>
          </a:solidFill>
          <a:latin typeface="+mn-lt"/>
          <a:ea typeface="+mn-ea"/>
          <a:cs typeface="+mn-cs"/>
        </a:defRPr>
      </a:lvl9pPr>
    </p:bodyStyle>
    <p:otherStyle>
      <a:defPPr>
        <a:defRPr lang="en-US"/>
      </a:defPPr>
      <a:lvl1pPr marL="0" algn="l" defTabSz="1233617" rtl="0" eaLnBrk="1" latinLnBrk="0" hangingPunct="1">
        <a:defRPr kumimoji="1" sz="2428" kern="1200">
          <a:solidFill>
            <a:schemeClr val="tx1"/>
          </a:solidFill>
          <a:latin typeface="+mn-lt"/>
          <a:ea typeface="+mn-ea"/>
          <a:cs typeface="+mn-cs"/>
        </a:defRPr>
      </a:lvl1pPr>
      <a:lvl2pPr marL="616809" algn="l" defTabSz="1233617" rtl="0" eaLnBrk="1" latinLnBrk="0" hangingPunct="1">
        <a:defRPr kumimoji="1" sz="2428" kern="1200">
          <a:solidFill>
            <a:schemeClr val="tx1"/>
          </a:solidFill>
          <a:latin typeface="+mn-lt"/>
          <a:ea typeface="+mn-ea"/>
          <a:cs typeface="+mn-cs"/>
        </a:defRPr>
      </a:lvl2pPr>
      <a:lvl3pPr marL="1233617" algn="l" defTabSz="1233617" rtl="0" eaLnBrk="1" latinLnBrk="0" hangingPunct="1">
        <a:defRPr kumimoji="1" sz="2428" kern="1200">
          <a:solidFill>
            <a:schemeClr val="tx1"/>
          </a:solidFill>
          <a:latin typeface="+mn-lt"/>
          <a:ea typeface="+mn-ea"/>
          <a:cs typeface="+mn-cs"/>
        </a:defRPr>
      </a:lvl3pPr>
      <a:lvl4pPr marL="1850426" algn="l" defTabSz="1233617" rtl="0" eaLnBrk="1" latinLnBrk="0" hangingPunct="1">
        <a:defRPr kumimoji="1" sz="2428" kern="1200">
          <a:solidFill>
            <a:schemeClr val="tx1"/>
          </a:solidFill>
          <a:latin typeface="+mn-lt"/>
          <a:ea typeface="+mn-ea"/>
          <a:cs typeface="+mn-cs"/>
        </a:defRPr>
      </a:lvl4pPr>
      <a:lvl5pPr marL="2467234" algn="l" defTabSz="1233617" rtl="0" eaLnBrk="1" latinLnBrk="0" hangingPunct="1">
        <a:defRPr kumimoji="1" sz="2428" kern="1200">
          <a:solidFill>
            <a:schemeClr val="tx1"/>
          </a:solidFill>
          <a:latin typeface="+mn-lt"/>
          <a:ea typeface="+mn-ea"/>
          <a:cs typeface="+mn-cs"/>
        </a:defRPr>
      </a:lvl5pPr>
      <a:lvl6pPr marL="3084043" algn="l" defTabSz="1233617" rtl="0" eaLnBrk="1" latinLnBrk="0" hangingPunct="1">
        <a:defRPr kumimoji="1" sz="2428" kern="1200">
          <a:solidFill>
            <a:schemeClr val="tx1"/>
          </a:solidFill>
          <a:latin typeface="+mn-lt"/>
          <a:ea typeface="+mn-ea"/>
          <a:cs typeface="+mn-cs"/>
        </a:defRPr>
      </a:lvl6pPr>
      <a:lvl7pPr marL="3700851" algn="l" defTabSz="1233617" rtl="0" eaLnBrk="1" latinLnBrk="0" hangingPunct="1">
        <a:defRPr kumimoji="1" sz="2428" kern="1200">
          <a:solidFill>
            <a:schemeClr val="tx1"/>
          </a:solidFill>
          <a:latin typeface="+mn-lt"/>
          <a:ea typeface="+mn-ea"/>
          <a:cs typeface="+mn-cs"/>
        </a:defRPr>
      </a:lvl7pPr>
      <a:lvl8pPr marL="4317660" algn="l" defTabSz="1233617" rtl="0" eaLnBrk="1" latinLnBrk="0" hangingPunct="1">
        <a:defRPr kumimoji="1" sz="2428" kern="1200">
          <a:solidFill>
            <a:schemeClr val="tx1"/>
          </a:solidFill>
          <a:latin typeface="+mn-lt"/>
          <a:ea typeface="+mn-ea"/>
          <a:cs typeface="+mn-cs"/>
        </a:defRPr>
      </a:lvl8pPr>
      <a:lvl9pPr marL="4934468" algn="l" defTabSz="1233617" rtl="0" eaLnBrk="1" latinLnBrk="0" hangingPunct="1">
        <a:defRPr kumimoji="1" sz="2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正方形/長方形 37">
            <a:extLst>
              <a:ext uri="{FF2B5EF4-FFF2-40B4-BE49-F238E27FC236}">
                <a16:creationId xmlns:a16="http://schemas.microsoft.com/office/drawing/2014/main" id="{277429A0-9A01-4BFE-B832-5B226E65D978}"/>
              </a:ext>
            </a:extLst>
          </p:cNvPr>
          <p:cNvSpPr/>
          <p:nvPr/>
        </p:nvSpPr>
        <p:spPr>
          <a:xfrm>
            <a:off x="7127676" y="3113807"/>
            <a:ext cx="5400600" cy="2808312"/>
          </a:xfrm>
          <a:prstGeom prst="rect">
            <a:avLst/>
          </a:prstGeom>
          <a:solidFill>
            <a:srgbClr val="FFFF9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BFDF5230-79B2-4124-B5B7-83A4454D097A}"/>
              </a:ext>
            </a:extLst>
          </p:cNvPr>
          <p:cNvSpPr/>
          <p:nvPr/>
        </p:nvSpPr>
        <p:spPr>
          <a:xfrm>
            <a:off x="358924" y="5418063"/>
            <a:ext cx="5832648" cy="3168352"/>
          </a:xfrm>
          <a:prstGeom prst="roundRect">
            <a:avLst/>
          </a:prstGeom>
          <a:solidFill>
            <a:schemeClr val="accent4">
              <a:lumMod val="20000"/>
              <a:lumOff val="80000"/>
            </a:schemeClr>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E671492F-4361-4E13-B298-A03235BE0E6A}"/>
              </a:ext>
            </a:extLst>
          </p:cNvPr>
          <p:cNvSpPr txBox="1"/>
          <p:nvPr/>
        </p:nvSpPr>
        <p:spPr>
          <a:xfrm>
            <a:off x="1079004" y="593527"/>
            <a:ext cx="4320480" cy="769441"/>
          </a:xfrm>
          <a:prstGeom prst="rect">
            <a:avLst/>
          </a:prstGeom>
          <a:noFill/>
        </p:spPr>
        <p:txBody>
          <a:bodyPr wrap="square" rtlCol="0">
            <a:spAutoFit/>
          </a:bodyPr>
          <a:lstStyle/>
          <a:p>
            <a:pPr algn="ctr"/>
            <a:r>
              <a:rPr kumimoji="1" lang="ja-JP" altLang="en-US" sz="4400" b="1" dirty="0">
                <a:latin typeface="BIZ UDPゴシック" panose="020B0400000000000000" pitchFamily="50" charset="-128"/>
                <a:ea typeface="BIZ UDPゴシック" panose="020B0400000000000000" pitchFamily="50" charset="-128"/>
              </a:rPr>
              <a:t>食育だより</a:t>
            </a:r>
          </a:p>
        </p:txBody>
      </p:sp>
      <p:grpSp>
        <p:nvGrpSpPr>
          <p:cNvPr id="3" name="グループ化 2">
            <a:extLst>
              <a:ext uri="{FF2B5EF4-FFF2-40B4-BE49-F238E27FC236}">
                <a16:creationId xmlns:a16="http://schemas.microsoft.com/office/drawing/2014/main" id="{D1EB016E-731D-4169-A208-A0C402A5AC16}"/>
              </a:ext>
            </a:extLst>
          </p:cNvPr>
          <p:cNvGrpSpPr/>
          <p:nvPr/>
        </p:nvGrpSpPr>
        <p:grpSpPr>
          <a:xfrm>
            <a:off x="19136" y="377503"/>
            <a:ext cx="1872208" cy="1224136"/>
            <a:chOff x="142900" y="225103"/>
            <a:chExt cx="1872208" cy="1224136"/>
          </a:xfrm>
        </p:grpSpPr>
        <p:sp>
          <p:nvSpPr>
            <p:cNvPr id="8" name="楕円 7">
              <a:extLst>
                <a:ext uri="{FF2B5EF4-FFF2-40B4-BE49-F238E27FC236}">
                  <a16:creationId xmlns:a16="http://schemas.microsoft.com/office/drawing/2014/main" id="{B8777670-6287-4A02-89E8-1F23981571DF}"/>
                </a:ext>
              </a:extLst>
            </p:cNvPr>
            <p:cNvSpPr/>
            <p:nvPr/>
          </p:nvSpPr>
          <p:spPr>
            <a:xfrm>
              <a:off x="502940" y="225103"/>
              <a:ext cx="1368152" cy="1224136"/>
            </a:xfrm>
            <a:prstGeom prst="ellipse">
              <a:avLst/>
            </a:prstGeom>
            <a:solidFill>
              <a:schemeClr val="accent2">
                <a:lumMod val="40000"/>
                <a:lumOff val="60000"/>
                <a:alpha val="49020"/>
              </a:schemeClr>
            </a:solidFill>
            <a:ln>
              <a:solidFill>
                <a:srgbClr val="FF7C80"/>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1F1791FB-EA7C-43DE-92BE-B478A86AA89A}"/>
                </a:ext>
              </a:extLst>
            </p:cNvPr>
            <p:cNvSpPr txBox="1"/>
            <p:nvPr/>
          </p:nvSpPr>
          <p:spPr>
            <a:xfrm>
              <a:off x="142900" y="521519"/>
              <a:ext cx="1872208" cy="646331"/>
            </a:xfrm>
            <a:prstGeom prst="rect">
              <a:avLst/>
            </a:prstGeom>
            <a:noFill/>
          </p:spPr>
          <p:txBody>
            <a:bodyPr wrap="square" rtlCol="0">
              <a:spAutoFit/>
            </a:bodyPr>
            <a:lstStyle/>
            <a:p>
              <a:pPr algn="ctr"/>
              <a:r>
                <a:rPr kumimoji="1" lang="ja-JP" altLang="en-US" sz="3600" b="1" dirty="0">
                  <a:latin typeface="BIZ UDPゴシック" panose="020B0400000000000000" pitchFamily="50" charset="-128"/>
                  <a:ea typeface="BIZ UDPゴシック" panose="020B0400000000000000" pitchFamily="50" charset="-128"/>
                </a:rPr>
                <a:t>　３月</a:t>
              </a:r>
            </a:p>
          </p:txBody>
        </p:sp>
      </p:grpSp>
      <p:sp>
        <p:nvSpPr>
          <p:cNvPr id="6" name="テキスト ボックス 5">
            <a:extLst>
              <a:ext uri="{FF2B5EF4-FFF2-40B4-BE49-F238E27FC236}">
                <a16:creationId xmlns:a16="http://schemas.microsoft.com/office/drawing/2014/main" id="{49AEB45A-8840-4B60-8852-9AA20BB48747}"/>
              </a:ext>
            </a:extLst>
          </p:cNvPr>
          <p:cNvSpPr txBox="1"/>
          <p:nvPr/>
        </p:nvSpPr>
        <p:spPr>
          <a:xfrm>
            <a:off x="4967437" y="0"/>
            <a:ext cx="1584176" cy="523220"/>
          </a:xfrm>
          <a:prstGeom prst="rect">
            <a:avLst/>
          </a:prstGeom>
          <a:noFill/>
        </p:spPr>
        <p:txBody>
          <a:bodyPr wrap="square" rtlCol="0">
            <a:spAutoFit/>
          </a:bodyPr>
          <a:lstStyle/>
          <a:p>
            <a:pPr algn="ctr"/>
            <a:r>
              <a:rPr kumimoji="1" lang="ja-JP" altLang="en-US" sz="1400" dirty="0">
                <a:latin typeface="BIZ UDPゴシック" panose="020B0400000000000000" pitchFamily="50" charset="-128"/>
                <a:ea typeface="BIZ UDPゴシック" panose="020B0400000000000000" pitchFamily="50" charset="-128"/>
              </a:rPr>
              <a:t>令和</a:t>
            </a:r>
            <a:r>
              <a:rPr kumimoji="1" lang="en-US" altLang="ja-JP" sz="1400" dirty="0">
                <a:latin typeface="BIZ UDPゴシック" panose="020B0400000000000000" pitchFamily="50" charset="-128"/>
                <a:ea typeface="BIZ UDPゴシック" panose="020B0400000000000000" pitchFamily="50" charset="-128"/>
              </a:rPr>
              <a:t>3</a:t>
            </a:r>
            <a:r>
              <a:rPr kumimoji="1" lang="ja-JP" altLang="en-US" sz="1400" dirty="0">
                <a:latin typeface="BIZ UDPゴシック" panose="020B0400000000000000" pitchFamily="50" charset="-128"/>
                <a:ea typeface="BIZ UDPゴシック" panose="020B0400000000000000" pitchFamily="50" charset="-128"/>
              </a:rPr>
              <a:t>年度　３月</a:t>
            </a:r>
            <a:endParaRPr kumimoji="1" lang="en-US" altLang="ja-JP" sz="1400" dirty="0">
              <a:latin typeface="BIZ UDPゴシック" panose="020B0400000000000000" pitchFamily="50" charset="-128"/>
              <a:ea typeface="BIZ UDPゴシック" panose="020B0400000000000000" pitchFamily="50" charset="-128"/>
            </a:endParaRPr>
          </a:p>
          <a:p>
            <a:pPr algn="ctr"/>
            <a:r>
              <a:rPr kumimoji="1" lang="ja-JP" altLang="en-US" sz="1400" dirty="0">
                <a:latin typeface="BIZ UDPゴシック" panose="020B0400000000000000" pitchFamily="50" charset="-128"/>
                <a:ea typeface="BIZ UDPゴシック" panose="020B0400000000000000" pitchFamily="50" charset="-128"/>
              </a:rPr>
              <a:t>菫幼稚園</a:t>
            </a:r>
          </a:p>
        </p:txBody>
      </p:sp>
      <p:sp>
        <p:nvSpPr>
          <p:cNvPr id="2" name="テキスト ボックス 1">
            <a:extLst>
              <a:ext uri="{FF2B5EF4-FFF2-40B4-BE49-F238E27FC236}">
                <a16:creationId xmlns:a16="http://schemas.microsoft.com/office/drawing/2014/main" id="{98DEBA6F-6607-4855-BB24-4A2FA0EB70A9}"/>
              </a:ext>
            </a:extLst>
          </p:cNvPr>
          <p:cNvSpPr txBox="1"/>
          <p:nvPr/>
        </p:nvSpPr>
        <p:spPr>
          <a:xfrm>
            <a:off x="7127676" y="233487"/>
            <a:ext cx="5544616" cy="523220"/>
          </a:xfrm>
          <a:prstGeom prst="rect">
            <a:avLst/>
          </a:prstGeom>
          <a:noFill/>
        </p:spPr>
        <p:txBody>
          <a:bodyPr wrap="square" rtlCol="0">
            <a:spAutoFit/>
          </a:bodyPr>
          <a:lstStyle/>
          <a:p>
            <a:pPr algn="ctr"/>
            <a:r>
              <a:rPr kumimoji="1" lang="ja-JP" altLang="en-US" sz="2800" b="1" u="sng" dirty="0">
                <a:latin typeface="BIZ UDPゴシック" panose="020B0400000000000000" pitchFamily="50" charset="-128"/>
                <a:ea typeface="BIZ UDPゴシック" panose="020B0400000000000000" pitchFamily="50" charset="-128"/>
              </a:rPr>
              <a:t>おやつで上手に栄養補給</a:t>
            </a:r>
          </a:p>
        </p:txBody>
      </p:sp>
      <p:pic>
        <p:nvPicPr>
          <p:cNvPr id="1028" name="Picture 4" descr="春のライン「桜」">
            <a:extLst>
              <a:ext uri="{FF2B5EF4-FFF2-40B4-BE49-F238E27FC236}">
                <a16:creationId xmlns:a16="http://schemas.microsoft.com/office/drawing/2014/main" id="{7C31DA3B-A2F7-402D-8CDF-9E3E26749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32" y="1601639"/>
            <a:ext cx="57150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ひな祭りのイラスト「お内裏様とお雛様」">
            <a:extLst>
              <a:ext uri="{FF2B5EF4-FFF2-40B4-BE49-F238E27FC236}">
                <a16:creationId xmlns:a16="http://schemas.microsoft.com/office/drawing/2014/main" id="{6A3FCFCE-0A6B-4F67-9AD1-0A5E329FE4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404" y="460559"/>
            <a:ext cx="1565112" cy="110496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E77E9FD0-A67A-4177-98B0-6D454B7D26A8}"/>
              </a:ext>
            </a:extLst>
          </p:cNvPr>
          <p:cNvSpPr txBox="1"/>
          <p:nvPr/>
        </p:nvSpPr>
        <p:spPr>
          <a:xfrm>
            <a:off x="430932" y="1889671"/>
            <a:ext cx="5688632" cy="2261260"/>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寒さの中にも、少しずつ春の暖かい日差しが感じられるようになったこの頃。</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早いもので、今年度最後の月。</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年を振り返ると、子どもたちの成長はめざましく、私自身「給食」という形で皆さんの成長に携われたことを嬉しく思います。園の給食は、これからも安全でおいしい調理を心がけ、子どもたちの健やかな成長をお手伝いしていきたいと思い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年長さんはもうすぐ卒園です。</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月は年長さんのリクエストメニューを取り入れ、最後の最後まで楽しい給食時間を過ごしてもらえることを願っています。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810A3C9C-A5A0-424D-BEB6-75EDF3DCFF36}"/>
              </a:ext>
            </a:extLst>
          </p:cNvPr>
          <p:cNvGrpSpPr/>
          <p:nvPr/>
        </p:nvGrpSpPr>
        <p:grpSpPr>
          <a:xfrm>
            <a:off x="142900" y="4121919"/>
            <a:ext cx="6264696" cy="887378"/>
            <a:chOff x="70892" y="4330216"/>
            <a:chExt cx="6264696" cy="887378"/>
          </a:xfrm>
        </p:grpSpPr>
        <p:pic>
          <p:nvPicPr>
            <p:cNvPr id="1026" name="Picture 2" descr="桃の花のイラスト">
              <a:extLst>
                <a:ext uri="{FF2B5EF4-FFF2-40B4-BE49-F238E27FC236}">
                  <a16:creationId xmlns:a16="http://schemas.microsoft.com/office/drawing/2014/main" id="{D8E30F93-AB79-4006-AE39-DCC31F5D31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516" y="4593825"/>
              <a:ext cx="648072" cy="623769"/>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BCAD7F85-19F5-4709-AD78-12E582A2373C}"/>
                </a:ext>
              </a:extLst>
            </p:cNvPr>
            <p:cNvSpPr txBox="1"/>
            <p:nvPr/>
          </p:nvSpPr>
          <p:spPr>
            <a:xfrm>
              <a:off x="1079004" y="4466580"/>
              <a:ext cx="4392488" cy="523220"/>
            </a:xfrm>
            <a:prstGeom prst="rect">
              <a:avLst/>
            </a:prstGeom>
            <a:noFill/>
          </p:spPr>
          <p:txBody>
            <a:bodyPr wrap="square" rtlCol="0">
              <a:spAutoFit/>
            </a:bodyPr>
            <a:lstStyle/>
            <a:p>
              <a:pPr algn="ctr"/>
              <a:r>
                <a:rPr kumimoji="1" lang="en-US" altLang="ja-JP" sz="2800" b="1" u="sng" dirty="0">
                  <a:latin typeface="BIZ UDPゴシック" panose="020B0400000000000000" pitchFamily="50" charset="-128"/>
                  <a:ea typeface="BIZ UDPゴシック" panose="020B0400000000000000" pitchFamily="50" charset="-128"/>
                </a:rPr>
                <a:t>3</a:t>
              </a:r>
              <a:r>
                <a:rPr kumimoji="1" lang="ja-JP" altLang="en-US" sz="2800" b="1" u="sng" dirty="0">
                  <a:latin typeface="BIZ UDPゴシック" panose="020B0400000000000000" pitchFamily="50" charset="-128"/>
                  <a:ea typeface="BIZ UDPゴシック" panose="020B0400000000000000" pitchFamily="50" charset="-128"/>
                </a:rPr>
                <a:t>月</a:t>
              </a:r>
              <a:r>
                <a:rPr kumimoji="1" lang="en-US" altLang="ja-JP" sz="2800" b="1" u="sng" dirty="0">
                  <a:latin typeface="BIZ UDPゴシック" panose="020B0400000000000000" pitchFamily="50" charset="-128"/>
                  <a:ea typeface="BIZ UDPゴシック" panose="020B0400000000000000" pitchFamily="50" charset="-128"/>
                </a:rPr>
                <a:t>3</a:t>
              </a:r>
              <a:r>
                <a:rPr kumimoji="1" lang="ja-JP" altLang="en-US" sz="2800" b="1" u="sng" dirty="0">
                  <a:latin typeface="BIZ UDPゴシック" panose="020B0400000000000000" pitchFamily="50" charset="-128"/>
                  <a:ea typeface="BIZ UDPゴシック" panose="020B0400000000000000" pitchFamily="50" charset="-128"/>
                </a:rPr>
                <a:t>日はひなまつり</a:t>
              </a:r>
            </a:p>
          </p:txBody>
        </p:sp>
        <p:pic>
          <p:nvPicPr>
            <p:cNvPr id="1032" name="Picture 8" descr="ひな祭りのイラスト「菱餅」">
              <a:extLst>
                <a:ext uri="{FF2B5EF4-FFF2-40B4-BE49-F238E27FC236}">
                  <a16:creationId xmlns:a16="http://schemas.microsoft.com/office/drawing/2014/main" id="{0C99958E-5364-4E9B-8287-7ACDFA4210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964" y="4330216"/>
              <a:ext cx="771016" cy="7343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ひな祭りのイラスト「ぼんぼり・雪洞」">
              <a:extLst>
                <a:ext uri="{FF2B5EF4-FFF2-40B4-BE49-F238E27FC236}">
                  <a16:creationId xmlns:a16="http://schemas.microsoft.com/office/drawing/2014/main" id="{5843DDBC-BAF9-4143-81ED-27BD2BC2F1B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39444" y="4330216"/>
              <a:ext cx="554558" cy="7087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桃の花のイラスト">
              <a:extLst>
                <a:ext uri="{FF2B5EF4-FFF2-40B4-BE49-F238E27FC236}">
                  <a16:creationId xmlns:a16="http://schemas.microsoft.com/office/drawing/2014/main" id="{E0B8B8C3-5549-4365-BD1C-2E8F74B150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92" y="4593825"/>
              <a:ext cx="648072" cy="623769"/>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テキスト ボックス 16">
            <a:extLst>
              <a:ext uri="{FF2B5EF4-FFF2-40B4-BE49-F238E27FC236}">
                <a16:creationId xmlns:a16="http://schemas.microsoft.com/office/drawing/2014/main" id="{BA61183A-F657-41C8-BD7A-AB3DF9783939}"/>
              </a:ext>
            </a:extLst>
          </p:cNvPr>
          <p:cNvSpPr txBox="1"/>
          <p:nvPr/>
        </p:nvSpPr>
        <p:spPr>
          <a:xfrm>
            <a:off x="646956" y="4841999"/>
            <a:ext cx="5688632" cy="2030428"/>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ひなまつりとは、</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月</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日の桃の節句のことで、女の子の健やかな成長や幸せを祈ってお祝いをする日です。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dirty="0">
                <a:highlight>
                  <a:srgbClr val="FF99FF"/>
                </a:highlight>
                <a:latin typeface="BIZ UDPゴシック" panose="020B0400000000000000" pitchFamily="50" charset="-128"/>
                <a:ea typeface="BIZ UDPゴシック" panose="020B0400000000000000" pitchFamily="50" charset="-128"/>
              </a:rPr>
              <a:t>◆ひな人形について</a:t>
            </a:r>
            <a:endParaRPr kumimoji="1" lang="en-US" altLang="ja-JP" sz="1400" b="1" dirty="0">
              <a:highlight>
                <a:srgbClr val="FF99FF"/>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ひな人形は、子どもたちを病気や事故から守ってくれるとされています。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661D944D-A3BE-46C1-9B0C-7C00F145119E}"/>
              </a:ext>
            </a:extLst>
          </p:cNvPr>
          <p:cNvGrpSpPr/>
          <p:nvPr/>
        </p:nvGrpSpPr>
        <p:grpSpPr>
          <a:xfrm>
            <a:off x="502940" y="6066135"/>
            <a:ext cx="5616624" cy="2431722"/>
            <a:chOff x="430932" y="6138143"/>
            <a:chExt cx="5616624" cy="2431722"/>
          </a:xfrm>
        </p:grpSpPr>
        <p:grpSp>
          <p:nvGrpSpPr>
            <p:cNvPr id="12" name="グループ化 11">
              <a:extLst>
                <a:ext uri="{FF2B5EF4-FFF2-40B4-BE49-F238E27FC236}">
                  <a16:creationId xmlns:a16="http://schemas.microsoft.com/office/drawing/2014/main" id="{F5FDEFFA-142D-4F81-8419-366101CAF39B}"/>
                </a:ext>
              </a:extLst>
            </p:cNvPr>
            <p:cNvGrpSpPr/>
            <p:nvPr/>
          </p:nvGrpSpPr>
          <p:grpSpPr>
            <a:xfrm>
              <a:off x="574948" y="7218263"/>
              <a:ext cx="1926713" cy="1197714"/>
              <a:chOff x="574948" y="7218263"/>
              <a:chExt cx="1926713" cy="1197714"/>
            </a:xfrm>
          </p:grpSpPr>
          <p:pic>
            <p:nvPicPr>
              <p:cNvPr id="21" name="Picture 6" descr="ひな祭りのイラスト「お内裏様とお雛様」">
                <a:extLst>
                  <a:ext uri="{FF2B5EF4-FFF2-40B4-BE49-F238E27FC236}">
                    <a16:creationId xmlns:a16="http://schemas.microsoft.com/office/drawing/2014/main" id="{8BCCB8C8-4EC4-40F9-8303-4594F1330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948" y="7218263"/>
                <a:ext cx="1296144" cy="91507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FFDBE96-C39B-4976-8476-F374E2AC0886}"/>
                  </a:ext>
                </a:extLst>
              </p:cNvPr>
              <p:cNvSpPr txBox="1"/>
              <p:nvPr/>
            </p:nvSpPr>
            <p:spPr>
              <a:xfrm>
                <a:off x="574948" y="8154367"/>
                <a:ext cx="1926713" cy="261610"/>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お内裏様とお雛様</a:t>
                </a:r>
              </a:p>
            </p:txBody>
          </p:sp>
        </p:grpSp>
        <p:grpSp>
          <p:nvGrpSpPr>
            <p:cNvPr id="13" name="グループ化 12">
              <a:extLst>
                <a:ext uri="{FF2B5EF4-FFF2-40B4-BE49-F238E27FC236}">
                  <a16:creationId xmlns:a16="http://schemas.microsoft.com/office/drawing/2014/main" id="{92A6087C-DB05-43CF-ABB4-E0B9184CB4A3}"/>
                </a:ext>
              </a:extLst>
            </p:cNvPr>
            <p:cNvGrpSpPr/>
            <p:nvPr/>
          </p:nvGrpSpPr>
          <p:grpSpPr>
            <a:xfrm>
              <a:off x="2519164" y="6930231"/>
              <a:ext cx="1368152" cy="1639634"/>
              <a:chOff x="2519164" y="6930231"/>
              <a:chExt cx="1368152" cy="1639634"/>
            </a:xfrm>
          </p:grpSpPr>
          <p:pic>
            <p:nvPicPr>
              <p:cNvPr id="1036" name="Picture 12" descr="ひな祭りのイラスト「三人官女」">
                <a:extLst>
                  <a:ext uri="{FF2B5EF4-FFF2-40B4-BE49-F238E27FC236}">
                    <a16:creationId xmlns:a16="http://schemas.microsoft.com/office/drawing/2014/main" id="{C5F5E9E0-8111-4CF3-8D44-E2D09F2D62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9164" y="6930231"/>
                <a:ext cx="1210349" cy="1222575"/>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a:extLst>
                  <a:ext uri="{FF2B5EF4-FFF2-40B4-BE49-F238E27FC236}">
                    <a16:creationId xmlns:a16="http://schemas.microsoft.com/office/drawing/2014/main" id="{CC7364C4-853F-4AB9-871F-376FB13A16F5}"/>
                  </a:ext>
                </a:extLst>
              </p:cNvPr>
              <p:cNvSpPr txBox="1"/>
              <p:nvPr/>
            </p:nvSpPr>
            <p:spPr>
              <a:xfrm>
                <a:off x="2519164" y="8154367"/>
                <a:ext cx="1368152" cy="415498"/>
              </a:xfrm>
              <a:prstGeom prst="rect">
                <a:avLst/>
              </a:prstGeom>
              <a:noFill/>
            </p:spPr>
            <p:txBody>
              <a:bodyPr wrap="square" rtlCol="0">
                <a:spAutoFit/>
              </a:bodyPr>
              <a:lstStyle/>
              <a:p>
                <a:pPr algn="ctr"/>
                <a:r>
                  <a:rPr kumimoji="1" lang="ja-JP" altLang="en-US" sz="1050" b="1" dirty="0">
                    <a:latin typeface="BIZ UDPゴシック" panose="020B0400000000000000" pitchFamily="50" charset="-128"/>
                    <a:ea typeface="BIZ UDPゴシック" panose="020B0400000000000000" pitchFamily="50" charset="-128"/>
                  </a:rPr>
                  <a:t>三人官女</a:t>
                </a:r>
                <a:endParaRPr kumimoji="1" lang="en-US" altLang="ja-JP" sz="1050" b="1" dirty="0">
                  <a:latin typeface="BIZ UDPゴシック" panose="020B0400000000000000" pitchFamily="50" charset="-128"/>
                  <a:ea typeface="BIZ UDPゴシック" panose="020B0400000000000000" pitchFamily="50" charset="-128"/>
                </a:endParaRPr>
              </a:p>
              <a:p>
                <a:pPr algn="ctr"/>
                <a:r>
                  <a:rPr kumimoji="1" lang="ja-JP" altLang="en-US" sz="1050" b="1" dirty="0">
                    <a:latin typeface="BIZ UDPゴシック" panose="020B0400000000000000" pitchFamily="50" charset="-128"/>
                    <a:ea typeface="BIZ UDPゴシック" panose="020B0400000000000000" pitchFamily="50" charset="-128"/>
                  </a:rPr>
                  <a:t>（さんにんかんじょ）</a:t>
                </a:r>
              </a:p>
            </p:txBody>
          </p:sp>
        </p:grpSp>
        <p:grpSp>
          <p:nvGrpSpPr>
            <p:cNvPr id="14" name="グループ化 13">
              <a:extLst>
                <a:ext uri="{FF2B5EF4-FFF2-40B4-BE49-F238E27FC236}">
                  <a16:creationId xmlns:a16="http://schemas.microsoft.com/office/drawing/2014/main" id="{ADEEE4AA-7A93-4418-8D26-B781F9B0500C}"/>
                </a:ext>
              </a:extLst>
            </p:cNvPr>
            <p:cNvGrpSpPr/>
            <p:nvPr/>
          </p:nvGrpSpPr>
          <p:grpSpPr>
            <a:xfrm>
              <a:off x="4391372" y="6714207"/>
              <a:ext cx="1656184" cy="1694076"/>
              <a:chOff x="4391372" y="6714207"/>
              <a:chExt cx="1656184" cy="1694076"/>
            </a:xfrm>
          </p:grpSpPr>
          <p:pic>
            <p:nvPicPr>
              <p:cNvPr id="1038" name="Picture 14" descr="ひな祭りのイラスト「五人囃子」">
                <a:extLst>
                  <a:ext uri="{FF2B5EF4-FFF2-40B4-BE49-F238E27FC236}">
                    <a16:creationId xmlns:a16="http://schemas.microsoft.com/office/drawing/2014/main" id="{9C5BFDA5-2EA4-4952-98CB-9D92AC2842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1372" y="6714207"/>
                <a:ext cx="1645599" cy="1467874"/>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8C5C08B1-4F63-46C9-B4E1-43B4020B51FE}"/>
                  </a:ext>
                </a:extLst>
              </p:cNvPr>
              <p:cNvSpPr txBox="1"/>
              <p:nvPr/>
            </p:nvSpPr>
            <p:spPr>
              <a:xfrm>
                <a:off x="4391372" y="8154367"/>
                <a:ext cx="1656184" cy="253916"/>
              </a:xfrm>
              <a:prstGeom prst="rect">
                <a:avLst/>
              </a:prstGeom>
              <a:noFill/>
            </p:spPr>
            <p:txBody>
              <a:bodyPr wrap="square" rtlCol="0">
                <a:spAutoFit/>
              </a:bodyPr>
              <a:lstStyle/>
              <a:p>
                <a:r>
                  <a:rPr kumimoji="1" lang="ja-JP" altLang="en-US" sz="1050" b="1" dirty="0">
                    <a:latin typeface="BIZ UDPゴシック" panose="020B0400000000000000" pitchFamily="50" charset="-128"/>
                    <a:ea typeface="BIZ UDPゴシック" panose="020B0400000000000000" pitchFamily="50" charset="-128"/>
                  </a:rPr>
                  <a:t>五人囃子（ごにんばやし）</a:t>
                </a:r>
              </a:p>
            </p:txBody>
          </p:sp>
        </p:grpSp>
        <p:sp>
          <p:nvSpPr>
            <p:cNvPr id="15" name="吹き出し: 角を丸めた四角形 14">
              <a:extLst>
                <a:ext uri="{FF2B5EF4-FFF2-40B4-BE49-F238E27FC236}">
                  <a16:creationId xmlns:a16="http://schemas.microsoft.com/office/drawing/2014/main" id="{5C3C7756-BCC6-44CA-B601-32D32FA1CA58}"/>
                </a:ext>
              </a:extLst>
            </p:cNvPr>
            <p:cNvSpPr/>
            <p:nvPr/>
          </p:nvSpPr>
          <p:spPr>
            <a:xfrm>
              <a:off x="430932" y="6138143"/>
              <a:ext cx="1656184" cy="936104"/>
            </a:xfrm>
            <a:prstGeom prst="wedgeRoundRectCallout">
              <a:avLst>
                <a:gd name="adj1" fmla="val -7030"/>
                <a:gd name="adj2" fmla="val 79209"/>
                <a:gd name="adj3" fmla="val 16667"/>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天皇様とその奥様</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の皇后</a:t>
              </a:r>
              <a:r>
                <a:rPr kumimoji="1" lang="en-US" altLang="ja-JP" sz="1050" dirty="0">
                  <a:solidFill>
                    <a:schemeClr val="tx1"/>
                  </a:solidFill>
                  <a:latin typeface="BIZ UDPゴシック" panose="020B0400000000000000" pitchFamily="50" charset="-128"/>
                  <a:ea typeface="BIZ UDPゴシック" panose="020B0400000000000000" pitchFamily="50" charset="-128"/>
                </a:rPr>
                <a:t>2</a:t>
              </a:r>
              <a:r>
                <a:rPr kumimoji="1" lang="ja-JP" altLang="en-US" sz="1050" dirty="0">
                  <a:solidFill>
                    <a:schemeClr val="tx1"/>
                  </a:solidFill>
                  <a:latin typeface="BIZ UDPゴシック" panose="020B0400000000000000" pitchFamily="50" charset="-128"/>
                  <a:ea typeface="BIZ UDPゴシック" panose="020B0400000000000000" pitchFamily="50" charset="-128"/>
                </a:rPr>
                <a:t>人。</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お雛様はひおうぎ、</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お内裏様はしゃくを</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手に持っています。</a:t>
              </a:r>
            </a:p>
          </p:txBody>
        </p:sp>
        <p:sp>
          <p:nvSpPr>
            <p:cNvPr id="29" name="吹き出し: 角を丸めた四角形 28">
              <a:extLst>
                <a:ext uri="{FF2B5EF4-FFF2-40B4-BE49-F238E27FC236}">
                  <a16:creationId xmlns:a16="http://schemas.microsoft.com/office/drawing/2014/main" id="{D56B9AE2-99B7-47FF-B6DA-C12489CF2A55}"/>
                </a:ext>
              </a:extLst>
            </p:cNvPr>
            <p:cNvSpPr/>
            <p:nvPr/>
          </p:nvSpPr>
          <p:spPr>
            <a:xfrm>
              <a:off x="2303140" y="6138143"/>
              <a:ext cx="1656184" cy="720080"/>
            </a:xfrm>
            <a:prstGeom prst="wedgeRoundRectCallout">
              <a:avLst>
                <a:gd name="adj1" fmla="val -17927"/>
                <a:gd name="adj2" fmla="val 102601"/>
                <a:gd name="adj3" fmla="val 16667"/>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お雛様の身の回りの</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お世話をします。</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sp>
          <p:nvSpPr>
            <p:cNvPr id="30" name="吹き出し: 角を丸めた四角形 29">
              <a:extLst>
                <a:ext uri="{FF2B5EF4-FFF2-40B4-BE49-F238E27FC236}">
                  <a16:creationId xmlns:a16="http://schemas.microsoft.com/office/drawing/2014/main" id="{5D6CE6BB-8395-451A-BE17-778E7CE50980}"/>
                </a:ext>
              </a:extLst>
            </p:cNvPr>
            <p:cNvSpPr/>
            <p:nvPr/>
          </p:nvSpPr>
          <p:spPr>
            <a:xfrm>
              <a:off x="4175348" y="6138143"/>
              <a:ext cx="1656184" cy="504056"/>
            </a:xfrm>
            <a:prstGeom prst="wedgeRoundRectCallout">
              <a:avLst>
                <a:gd name="adj1" fmla="val 8226"/>
                <a:gd name="adj2" fmla="val 104988"/>
                <a:gd name="adj3" fmla="val 16667"/>
              </a:avLst>
            </a:prstGeom>
            <a:solidFill>
              <a:schemeClr val="bg1"/>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a:solidFill>
                    <a:schemeClr val="tx1"/>
                  </a:solidFill>
                  <a:latin typeface="BIZ UDPゴシック" panose="020B0400000000000000" pitchFamily="50" charset="-128"/>
                  <a:ea typeface="BIZ UDPゴシック" panose="020B0400000000000000" pitchFamily="50" charset="-128"/>
                </a:rPr>
                <a:t>音楽を演奏する</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1050" dirty="0">
                  <a:solidFill>
                    <a:schemeClr val="tx1"/>
                  </a:solidFill>
                  <a:latin typeface="BIZ UDPゴシック" panose="020B0400000000000000" pitchFamily="50" charset="-128"/>
                  <a:ea typeface="BIZ UDPゴシック" panose="020B0400000000000000" pitchFamily="50" charset="-128"/>
                </a:rPr>
                <a:t>5</a:t>
              </a:r>
              <a:r>
                <a:rPr kumimoji="1" lang="ja-JP" altLang="en-US" sz="1050" dirty="0">
                  <a:solidFill>
                    <a:schemeClr val="tx1"/>
                  </a:solidFill>
                  <a:latin typeface="BIZ UDPゴシック" panose="020B0400000000000000" pitchFamily="50" charset="-128"/>
                  <a:ea typeface="BIZ UDPゴシック" panose="020B0400000000000000" pitchFamily="50" charset="-128"/>
                </a:rPr>
                <a:t>人組の男性。</a:t>
              </a:r>
              <a:endParaRPr kumimoji="1" lang="en-US" altLang="ja-JP" sz="1050" dirty="0">
                <a:solidFill>
                  <a:schemeClr val="tx1"/>
                </a:solidFill>
                <a:latin typeface="BIZ UDPゴシック" panose="020B0400000000000000" pitchFamily="50" charset="-128"/>
                <a:ea typeface="BIZ UDPゴシック" panose="020B0400000000000000" pitchFamily="50" charset="-128"/>
              </a:endParaRPr>
            </a:p>
          </p:txBody>
        </p:sp>
      </p:grpSp>
      <p:sp>
        <p:nvSpPr>
          <p:cNvPr id="19" name="テキスト ボックス 18">
            <a:extLst>
              <a:ext uri="{FF2B5EF4-FFF2-40B4-BE49-F238E27FC236}">
                <a16:creationId xmlns:a16="http://schemas.microsoft.com/office/drawing/2014/main" id="{1438F379-4807-48CC-AED1-C784BA904304}"/>
              </a:ext>
            </a:extLst>
          </p:cNvPr>
          <p:cNvSpPr txBox="1"/>
          <p:nvPr/>
        </p:nvSpPr>
        <p:spPr>
          <a:xfrm>
            <a:off x="502940" y="8658423"/>
            <a:ext cx="5904656" cy="461665"/>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ひな人形を飾ったり、ひなあられやちらし寿司、はまぐりを食べて、</a:t>
            </a:r>
            <a:endParaRPr kumimoji="1" lang="en-US" altLang="ja-JP" sz="1200" dirty="0">
              <a:latin typeface="BIZ UDPゴシック" panose="020B0400000000000000" pitchFamily="50" charset="-128"/>
              <a:ea typeface="BIZ UDPゴシック" panose="020B0400000000000000" pitchFamily="50" charset="-128"/>
            </a:endParaRPr>
          </a:p>
          <a:p>
            <a:r>
              <a:rPr kumimoji="1" lang="ja-JP" altLang="en-US" sz="1200" dirty="0">
                <a:latin typeface="BIZ UDPゴシック" panose="020B0400000000000000" pitchFamily="50" charset="-128"/>
                <a:ea typeface="BIZ UDPゴシック" panose="020B0400000000000000" pitchFamily="50" charset="-128"/>
              </a:rPr>
              <a:t>ひな祭りをお祝いしましょう！</a:t>
            </a:r>
          </a:p>
        </p:txBody>
      </p:sp>
      <p:sp>
        <p:nvSpPr>
          <p:cNvPr id="35" name="テキスト ボックス 34">
            <a:extLst>
              <a:ext uri="{FF2B5EF4-FFF2-40B4-BE49-F238E27FC236}">
                <a16:creationId xmlns:a16="http://schemas.microsoft.com/office/drawing/2014/main" id="{9F2EA262-3A2F-44B4-874E-37E08F805ACE}"/>
              </a:ext>
            </a:extLst>
          </p:cNvPr>
          <p:cNvSpPr txBox="1"/>
          <p:nvPr/>
        </p:nvSpPr>
        <p:spPr>
          <a:xfrm>
            <a:off x="4175348" y="8998034"/>
            <a:ext cx="2448272" cy="253916"/>
          </a:xfrm>
          <a:prstGeom prst="rect">
            <a:avLst/>
          </a:prstGeom>
          <a:noFill/>
        </p:spPr>
        <p:txBody>
          <a:bodyPr wrap="square">
            <a:spAutoFit/>
          </a:bodyPr>
          <a:lstStyle/>
          <a:p>
            <a:r>
              <a:rPr lang="ja-JP" altLang="en-US" sz="1050" dirty="0"/>
              <a:t>参考：　</a:t>
            </a:r>
            <a:r>
              <a:rPr lang="en-US" altLang="ja-JP" sz="1050" dirty="0"/>
              <a:t>https://hoiclue.jp/2018.html</a:t>
            </a:r>
            <a:endParaRPr lang="ja-JP" altLang="en-US" sz="1050" dirty="0"/>
          </a:p>
        </p:txBody>
      </p:sp>
      <p:sp>
        <p:nvSpPr>
          <p:cNvPr id="34" name="テキスト ボックス 33">
            <a:extLst>
              <a:ext uri="{FF2B5EF4-FFF2-40B4-BE49-F238E27FC236}">
                <a16:creationId xmlns:a16="http://schemas.microsoft.com/office/drawing/2014/main" id="{627AB25E-301A-45FC-9145-9C50CDC6D3B4}"/>
              </a:ext>
            </a:extLst>
          </p:cNvPr>
          <p:cNvSpPr txBox="1"/>
          <p:nvPr/>
        </p:nvSpPr>
        <p:spPr>
          <a:xfrm>
            <a:off x="6767636" y="809551"/>
            <a:ext cx="5976664" cy="8332153"/>
          </a:xfrm>
          <a:prstGeom prst="rect">
            <a:avLst/>
          </a:prstGeom>
          <a:noFill/>
        </p:spPr>
        <p:txBody>
          <a:bodyPr wrap="square" rtlCol="0">
            <a:spAutoFit/>
          </a:bodyPr>
          <a:lstStyle/>
          <a:p>
            <a:pPr>
              <a:lnSpc>
                <a:spcPct val="150000"/>
              </a:lnSpc>
            </a:pPr>
            <a:r>
              <a:rPr kumimoji="1" lang="ja-JP" altLang="en-US" sz="1200" dirty="0">
                <a:latin typeface="BIZ UDPゴシック" panose="020B0400000000000000" pitchFamily="50" charset="-128"/>
                <a:ea typeface="BIZ UDPゴシック" panose="020B0400000000000000" pitchFamily="50" charset="-128"/>
              </a:rPr>
              <a:t>　幼児期（離乳がほぼ完了する</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歳前後～就学前の</a:t>
            </a:r>
            <a:r>
              <a:rPr kumimoji="1" lang="en-US" altLang="ja-JP" sz="1200" dirty="0">
                <a:latin typeface="BIZ UDPゴシック" panose="020B0400000000000000" pitchFamily="50" charset="-128"/>
                <a:ea typeface="BIZ UDPゴシック" panose="020B0400000000000000" pitchFamily="50" charset="-128"/>
              </a:rPr>
              <a:t>5</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6</a:t>
            </a:r>
            <a:r>
              <a:rPr kumimoji="1" lang="ja-JP" altLang="en-US" sz="1200" dirty="0">
                <a:latin typeface="BIZ UDPゴシック" panose="020B0400000000000000" pitchFamily="50" charset="-128"/>
                <a:ea typeface="BIZ UDPゴシック" panose="020B0400000000000000" pitchFamily="50" charset="-128"/>
              </a:rPr>
              <a:t>歳頃の時期）の子どもにとって、おやつは必要なエネルギーを補う「第</a:t>
            </a:r>
            <a:r>
              <a:rPr kumimoji="1" lang="en-US" altLang="ja-JP" sz="1200" dirty="0">
                <a:latin typeface="BIZ UDPゴシック" panose="020B0400000000000000" pitchFamily="50" charset="-128"/>
                <a:ea typeface="BIZ UDPゴシック" panose="020B0400000000000000" pitchFamily="50" charset="-128"/>
              </a:rPr>
              <a:t>4</a:t>
            </a:r>
            <a:r>
              <a:rPr kumimoji="1" lang="ja-JP" altLang="en-US" sz="1200" dirty="0">
                <a:latin typeface="BIZ UDPゴシック" panose="020B0400000000000000" pitchFamily="50" charset="-128"/>
                <a:ea typeface="BIZ UDPゴシック" panose="020B0400000000000000" pitchFamily="50" charset="-128"/>
              </a:rPr>
              <a:t>の食事」であり、大切な栄養源です。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子どもがおいしく楽しく食べられる、おやつの選び方や目安の量、市販のおやつとの付き合い方を紹介します。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9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u="sng" dirty="0">
                <a:highlight>
                  <a:srgbClr val="FFFF00"/>
                </a:highlight>
                <a:latin typeface="BIZ UDPゴシック" panose="020B0400000000000000" pitchFamily="50" charset="-128"/>
                <a:ea typeface="BIZ UDPゴシック" panose="020B0400000000000000" pitchFamily="50" charset="-128"/>
              </a:rPr>
              <a:t>★　組み合わせ方は「炭水化物が中心」</a:t>
            </a:r>
            <a:endParaRPr kumimoji="1" lang="en-US" altLang="ja-JP" sz="1400" b="1" u="sng"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おにぎりや芋など、体を動かすための炭水化物を中心に。食事で不足しがちな</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栄養素を補うため、野菜類・果物・乳製品などと組み合わせるのがおすすめです。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6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400" b="1" dirty="0">
                <a:latin typeface="BIZ UDPゴシック" panose="020B0400000000000000" pitchFamily="50" charset="-128"/>
                <a:ea typeface="BIZ UDPゴシック" panose="020B0400000000000000" pitchFamily="50" charset="-128"/>
              </a:rPr>
              <a:t>　　</a:t>
            </a:r>
            <a:r>
              <a:rPr kumimoji="1" lang="en-US" altLang="ja-JP" sz="1400" b="1" dirty="0">
                <a:latin typeface="BIZ UDPゴシック" panose="020B0400000000000000" pitchFamily="50" charset="-128"/>
                <a:ea typeface="BIZ UDPゴシック" panose="020B0400000000000000" pitchFamily="50" charset="-128"/>
              </a:rPr>
              <a:t>【</a:t>
            </a:r>
            <a:r>
              <a:rPr kumimoji="1" lang="ja-JP" altLang="en-US" sz="1400" b="1" dirty="0">
                <a:latin typeface="BIZ UDPゴシック" panose="020B0400000000000000" pitchFamily="50" charset="-128"/>
                <a:ea typeface="BIZ UDPゴシック" panose="020B0400000000000000" pitchFamily="50" charset="-128"/>
              </a:rPr>
              <a:t>おやつ例（</a:t>
            </a:r>
            <a:r>
              <a:rPr kumimoji="1" lang="en-US" altLang="ja-JP" sz="1400" b="1" dirty="0">
                <a:latin typeface="BIZ UDPゴシック" panose="020B0400000000000000" pitchFamily="50" charset="-128"/>
                <a:ea typeface="BIZ UDPゴシック" panose="020B0400000000000000" pitchFamily="50" charset="-128"/>
              </a:rPr>
              <a:t>3</a:t>
            </a:r>
            <a:r>
              <a:rPr kumimoji="1" lang="ja-JP" altLang="en-US" sz="1400" b="1" dirty="0">
                <a:latin typeface="BIZ UDPゴシック" panose="020B0400000000000000" pitchFamily="50" charset="-128"/>
                <a:ea typeface="BIZ UDPゴシック" panose="020B0400000000000000" pitchFamily="50" charset="-128"/>
              </a:rPr>
              <a:t>～</a:t>
            </a:r>
            <a:r>
              <a:rPr kumimoji="1" lang="en-US" altLang="ja-JP" sz="1400" b="1" dirty="0">
                <a:latin typeface="BIZ UDPゴシック" panose="020B0400000000000000" pitchFamily="50" charset="-128"/>
                <a:ea typeface="BIZ UDPゴシック" panose="020B0400000000000000" pitchFamily="50" charset="-128"/>
              </a:rPr>
              <a:t>5</a:t>
            </a:r>
            <a:r>
              <a:rPr kumimoji="1" lang="ja-JP" altLang="en-US" sz="1400" b="1" dirty="0">
                <a:latin typeface="BIZ UDPゴシック" panose="020B0400000000000000" pitchFamily="50" charset="-128"/>
                <a:ea typeface="BIZ UDPゴシック" panose="020B0400000000000000" pitchFamily="50" charset="-128"/>
              </a:rPr>
              <a:t>歳頃）</a:t>
            </a:r>
            <a:r>
              <a:rPr kumimoji="1" lang="en-US" altLang="ja-JP" sz="1400" b="1" dirty="0">
                <a:latin typeface="BIZ UDPゴシック" panose="020B0400000000000000" pitchFamily="50" charset="-128"/>
                <a:ea typeface="BIZ UDPゴシック" panose="020B0400000000000000" pitchFamily="50" charset="-128"/>
              </a:rPr>
              <a:t>】</a:t>
            </a: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a:t>
            </a:r>
            <a:r>
              <a:rPr kumimoji="1" lang="ja-JP" altLang="en-US" sz="1200" dirty="0">
                <a:solidFill>
                  <a:srgbClr val="FF0000"/>
                </a:solidFill>
                <a:latin typeface="BIZ UDPゴシック" panose="020B0400000000000000" pitchFamily="50" charset="-128"/>
                <a:ea typeface="BIZ UDPゴシック" panose="020B0400000000000000" pitchFamily="50" charset="-128"/>
              </a:rPr>
              <a:t>　　</a:t>
            </a:r>
            <a:r>
              <a:rPr kumimoji="1" lang="en-US" altLang="ja-JP" sz="1200" dirty="0">
                <a:solidFill>
                  <a:srgbClr val="FF0000"/>
                </a:solidFill>
                <a:latin typeface="BIZ UDPゴシック" panose="020B0400000000000000" pitchFamily="50" charset="-128"/>
                <a:ea typeface="BIZ UDPゴシック" panose="020B0400000000000000" pitchFamily="50" charset="-128"/>
              </a:rPr>
              <a:t>1</a:t>
            </a:r>
            <a:r>
              <a:rPr kumimoji="1" lang="ja-JP" altLang="en-US" sz="1200" dirty="0">
                <a:solidFill>
                  <a:srgbClr val="FF0000"/>
                </a:solidFill>
                <a:latin typeface="BIZ UDPゴシック" panose="020B0400000000000000" pitchFamily="50" charset="-128"/>
                <a:ea typeface="BIZ UDPゴシック" panose="020B0400000000000000" pitchFamily="50" charset="-128"/>
              </a:rPr>
              <a:t>日</a:t>
            </a:r>
            <a:r>
              <a:rPr kumimoji="1" lang="en-US" altLang="ja-JP" sz="1200" dirty="0">
                <a:solidFill>
                  <a:srgbClr val="FF0000"/>
                </a:solidFill>
                <a:latin typeface="BIZ UDPゴシック" panose="020B0400000000000000" pitchFamily="50" charset="-128"/>
                <a:ea typeface="BIZ UDPゴシック" panose="020B0400000000000000" pitchFamily="50" charset="-128"/>
              </a:rPr>
              <a:t>1</a:t>
            </a:r>
            <a:r>
              <a:rPr kumimoji="1" lang="ja-JP" altLang="en-US" sz="1200" dirty="0">
                <a:solidFill>
                  <a:srgbClr val="FF0000"/>
                </a:solidFill>
                <a:latin typeface="BIZ UDPゴシック" panose="020B0400000000000000" pitchFamily="50" charset="-128"/>
                <a:ea typeface="BIZ UDPゴシック" panose="020B0400000000000000" pitchFamily="50" charset="-128"/>
              </a:rPr>
              <a:t>回（</a:t>
            </a:r>
            <a:r>
              <a:rPr kumimoji="1" lang="en-US" altLang="ja-JP" sz="1200" dirty="0">
                <a:solidFill>
                  <a:srgbClr val="FF0000"/>
                </a:solidFill>
                <a:latin typeface="BIZ UDPゴシック" panose="020B0400000000000000" pitchFamily="50" charset="-128"/>
                <a:ea typeface="BIZ UDPゴシック" panose="020B0400000000000000" pitchFamily="50" charset="-128"/>
              </a:rPr>
              <a:t>15</a:t>
            </a:r>
            <a:r>
              <a:rPr kumimoji="1" lang="ja-JP" altLang="en-US" sz="1200" dirty="0">
                <a:solidFill>
                  <a:srgbClr val="FF0000"/>
                </a:solidFill>
                <a:latin typeface="BIZ UDPゴシック" panose="020B0400000000000000" pitchFamily="50" charset="-128"/>
                <a:ea typeface="BIZ UDPゴシック" panose="020B0400000000000000" pitchFamily="50" charset="-128"/>
              </a:rPr>
              <a:t>時頃）</a:t>
            </a:r>
            <a:r>
              <a:rPr kumimoji="1" lang="ja-JP" altLang="en-US" sz="1200" dirty="0">
                <a:latin typeface="BIZ UDPゴシック" panose="020B0400000000000000" pitchFamily="50" charset="-128"/>
                <a:ea typeface="BIZ UDPゴシック" panose="020B0400000000000000" pitchFamily="50" charset="-128"/>
              </a:rPr>
              <a:t>、</a:t>
            </a:r>
            <a:r>
              <a:rPr kumimoji="1" lang="ja-JP" altLang="en-US" sz="1200" dirty="0">
                <a:solidFill>
                  <a:srgbClr val="FF0000"/>
                </a:solidFill>
                <a:latin typeface="BIZ UDPゴシック" panose="020B0400000000000000" pitchFamily="50" charset="-128"/>
                <a:ea typeface="BIZ UDPゴシック" panose="020B0400000000000000" pitchFamily="50" charset="-128"/>
              </a:rPr>
              <a:t>１５０～２５０</a:t>
            </a:r>
            <a:r>
              <a:rPr kumimoji="1" lang="en-US" altLang="ja-JP" sz="1200" dirty="0">
                <a:solidFill>
                  <a:srgbClr val="FF0000"/>
                </a:solidFill>
                <a:latin typeface="BIZ UDPゴシック" panose="020B0400000000000000" pitchFamily="50" charset="-128"/>
                <a:ea typeface="BIZ UDPゴシック" panose="020B0400000000000000" pitchFamily="50" charset="-128"/>
              </a:rPr>
              <a:t>Kcal</a:t>
            </a:r>
            <a:r>
              <a:rPr kumimoji="1" lang="ja-JP" altLang="en-US" sz="1200" dirty="0">
                <a:latin typeface="BIZ UDPゴシック" panose="020B0400000000000000" pitchFamily="50" charset="-128"/>
                <a:ea typeface="BIZ UDPゴシック" panose="020B0400000000000000" pitchFamily="50" charset="-128"/>
              </a:rPr>
              <a:t>をおやつから摂るのが目安です。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400" b="1"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u="sng" dirty="0">
                <a:highlight>
                  <a:srgbClr val="FFFF00"/>
                </a:highlight>
                <a:latin typeface="BIZ UDPゴシック" panose="020B0400000000000000" pitchFamily="50" charset="-128"/>
                <a:ea typeface="BIZ UDPゴシック" panose="020B0400000000000000" pitchFamily="50" charset="-128"/>
              </a:rPr>
              <a:t>★　ポイントは「食事に響かない量」！</a:t>
            </a:r>
            <a:endParaRPr kumimoji="1" lang="en-US" altLang="ja-JP" sz="1400" b="1" u="sng"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食事との間隔が</a:t>
            </a:r>
            <a:r>
              <a:rPr kumimoji="1"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a:t>
            </a:r>
            <a:r>
              <a:rPr kumimoji="1" lang="en-US" altLang="ja-JP" sz="1200" dirty="0">
                <a:latin typeface="BIZ UDPゴシック" panose="020B0400000000000000" pitchFamily="50" charset="-128"/>
                <a:ea typeface="BIZ UDPゴシック" panose="020B0400000000000000" pitchFamily="50" charset="-128"/>
              </a:rPr>
              <a:t>3</a:t>
            </a:r>
            <a:r>
              <a:rPr kumimoji="1" lang="ja-JP" altLang="en-US" sz="1200" dirty="0">
                <a:latin typeface="BIZ UDPゴシック" panose="020B0400000000000000" pitchFamily="50" charset="-128"/>
                <a:ea typeface="BIZ UDPゴシック" panose="020B0400000000000000" pitchFamily="50" charset="-128"/>
              </a:rPr>
              <a:t>時間あくようにしましょう。</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「今日の分」など、食べる量だけお皿に出すのがおすすめです。おやつを食べすぎて、</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食事量が減ってしまわないように心がけましょう。</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endParaRPr kumimoji="1" lang="en-US" altLang="ja-JP" sz="600" b="1"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400" b="1" u="sng" dirty="0">
                <a:highlight>
                  <a:srgbClr val="FFFF00"/>
                </a:highlight>
                <a:latin typeface="BIZ UDPゴシック" panose="020B0400000000000000" pitchFamily="50" charset="-128"/>
                <a:ea typeface="BIZ UDPゴシック" panose="020B0400000000000000" pitchFamily="50" charset="-128"/>
              </a:rPr>
              <a:t>★　市販のおやつとの付き合い方</a:t>
            </a:r>
            <a:endParaRPr kumimoji="1" lang="en-US" altLang="ja-JP" sz="1400" b="1" u="sng" dirty="0">
              <a:highlight>
                <a:srgbClr val="FFFF00"/>
              </a:highlight>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　甘くないビスケットやせんべいなどがおすすめです。</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油脂の多い洋菓子やチョコレート類、砂糖の多い和菓子は、血糖値が下がりにくく、食事に響く可能性があります。また、砂糖の甘さは子どもの大好きな味でクセになりやすく</a:t>
            </a:r>
            <a:endParaRPr kumimoji="1" lang="en-US" altLang="ja-JP" sz="1200" dirty="0">
              <a:latin typeface="BIZ UDPゴシック" panose="020B0400000000000000" pitchFamily="50" charset="-128"/>
              <a:ea typeface="BIZ UDPゴシック" panose="020B0400000000000000" pitchFamily="50" charset="-128"/>
            </a:endParaRPr>
          </a:p>
          <a:p>
            <a:pPr>
              <a:lnSpc>
                <a:spcPct val="150000"/>
              </a:lnSpc>
            </a:pPr>
            <a:r>
              <a:rPr kumimoji="1" lang="ja-JP" altLang="en-US" sz="1200" dirty="0">
                <a:latin typeface="BIZ UDPゴシック" panose="020B0400000000000000" pitchFamily="50" charset="-128"/>
                <a:ea typeface="BIZ UDPゴシック" panose="020B0400000000000000" pitchFamily="50" charset="-128"/>
              </a:rPr>
              <a:t>たくさん欲しがります。なので、あげる場合は、「チョコは</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日</a:t>
            </a: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粒」「お友達と食べるときだけ」「ケーキはお誕生日の時に」など、量や約束事を決めてみると良いですね。　　</a:t>
            </a: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44" name="グループ化 43">
            <a:extLst>
              <a:ext uri="{FF2B5EF4-FFF2-40B4-BE49-F238E27FC236}">
                <a16:creationId xmlns:a16="http://schemas.microsoft.com/office/drawing/2014/main" id="{4754DB6A-BF87-4A66-A95D-3B1F471D7B83}"/>
              </a:ext>
            </a:extLst>
          </p:cNvPr>
          <p:cNvGrpSpPr/>
          <p:nvPr/>
        </p:nvGrpSpPr>
        <p:grpSpPr>
          <a:xfrm>
            <a:off x="7271692" y="3833887"/>
            <a:ext cx="5184576" cy="1944216"/>
            <a:chOff x="7343700" y="3725305"/>
            <a:chExt cx="5184576" cy="1944216"/>
          </a:xfrm>
        </p:grpSpPr>
        <p:grpSp>
          <p:nvGrpSpPr>
            <p:cNvPr id="41" name="グループ化 40">
              <a:extLst>
                <a:ext uri="{FF2B5EF4-FFF2-40B4-BE49-F238E27FC236}">
                  <a16:creationId xmlns:a16="http://schemas.microsoft.com/office/drawing/2014/main" id="{45491D96-D1CC-4912-BBFC-8E591DFB46C0}"/>
                </a:ext>
              </a:extLst>
            </p:cNvPr>
            <p:cNvGrpSpPr/>
            <p:nvPr/>
          </p:nvGrpSpPr>
          <p:grpSpPr>
            <a:xfrm>
              <a:off x="7343700" y="3725305"/>
              <a:ext cx="1728192" cy="1944216"/>
              <a:chOff x="7343700" y="3617863"/>
              <a:chExt cx="1728192" cy="1944216"/>
            </a:xfrm>
          </p:grpSpPr>
          <p:sp>
            <p:nvSpPr>
              <p:cNvPr id="40" name="正方形/長方形 39">
                <a:extLst>
                  <a:ext uri="{FF2B5EF4-FFF2-40B4-BE49-F238E27FC236}">
                    <a16:creationId xmlns:a16="http://schemas.microsoft.com/office/drawing/2014/main" id="{C402FFB9-2DE7-4F78-A3A6-CCB7C6188FEF}"/>
                  </a:ext>
                </a:extLst>
              </p:cNvPr>
              <p:cNvSpPr/>
              <p:nvPr/>
            </p:nvSpPr>
            <p:spPr>
              <a:xfrm>
                <a:off x="7343700" y="3617863"/>
                <a:ext cx="1656184"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ACB086D8-6D00-4E54-AE7C-7659D4A20992}"/>
                  </a:ext>
                </a:extLst>
              </p:cNvPr>
              <p:cNvGrpSpPr/>
              <p:nvPr/>
            </p:nvGrpSpPr>
            <p:grpSpPr>
              <a:xfrm>
                <a:off x="7415708" y="3689871"/>
                <a:ext cx="1440160" cy="1065081"/>
                <a:chOff x="7343700" y="3761879"/>
                <a:chExt cx="1440160" cy="1065081"/>
              </a:xfrm>
              <a:noFill/>
            </p:grpSpPr>
            <p:pic>
              <p:nvPicPr>
                <p:cNvPr id="7" name="Picture 2" descr="おにぎりのイラスト">
                  <a:extLst>
                    <a:ext uri="{FF2B5EF4-FFF2-40B4-BE49-F238E27FC236}">
                      <a16:creationId xmlns:a16="http://schemas.microsoft.com/office/drawing/2014/main" id="{78E53884-E739-4552-A6EB-EA5294A75EB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15708" y="4121919"/>
                  <a:ext cx="1294974" cy="705041"/>
                </a:xfrm>
                <a:prstGeom prst="rect">
                  <a:avLst/>
                </a:prstGeom>
                <a:grpFill/>
              </p:spPr>
            </p:pic>
            <p:pic>
              <p:nvPicPr>
                <p:cNvPr id="22" name="Picture 4" descr="みかん・オレンジのイラスト（フルーツ）">
                  <a:extLst>
                    <a:ext uri="{FF2B5EF4-FFF2-40B4-BE49-F238E27FC236}">
                      <a16:creationId xmlns:a16="http://schemas.microsoft.com/office/drawing/2014/main" id="{05795F5E-5ACA-4B85-9488-E2E3E51E605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43700" y="3761879"/>
                  <a:ext cx="432048" cy="429888"/>
                </a:xfrm>
                <a:prstGeom prst="rect">
                  <a:avLst/>
                </a:prstGeom>
                <a:grpFill/>
              </p:spPr>
            </p:pic>
            <p:pic>
              <p:nvPicPr>
                <p:cNvPr id="25" name="Picture 6" descr="麦茶のイラスト">
                  <a:extLst>
                    <a:ext uri="{FF2B5EF4-FFF2-40B4-BE49-F238E27FC236}">
                      <a16:creationId xmlns:a16="http://schemas.microsoft.com/office/drawing/2014/main" id="{E62D22C5-2039-44ED-9625-9EA6EEF87CB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79804" y="3761879"/>
                  <a:ext cx="504056" cy="519645"/>
                </a:xfrm>
                <a:prstGeom prst="rect">
                  <a:avLst/>
                </a:prstGeom>
                <a:grpFill/>
              </p:spPr>
            </p:pic>
          </p:grpSp>
          <p:sp>
            <p:nvSpPr>
              <p:cNvPr id="37" name="テキスト ボックス 36">
                <a:extLst>
                  <a:ext uri="{FF2B5EF4-FFF2-40B4-BE49-F238E27FC236}">
                    <a16:creationId xmlns:a16="http://schemas.microsoft.com/office/drawing/2014/main" id="{8908A13A-361D-4954-BE5C-55FC96F36B54}"/>
                  </a:ext>
                </a:extLst>
              </p:cNvPr>
              <p:cNvSpPr txBox="1"/>
              <p:nvPr/>
            </p:nvSpPr>
            <p:spPr>
              <a:xfrm>
                <a:off x="7343700" y="4769991"/>
                <a:ext cx="1728192" cy="761747"/>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おにぎり小</a:t>
                </a:r>
                <a:r>
                  <a:rPr kumimoji="1" lang="en-US" altLang="ja-JP" sz="1050" dirty="0">
                    <a:latin typeface="BIZ UDPゴシック" panose="020B0400000000000000" pitchFamily="50" charset="-128"/>
                    <a:ea typeface="BIZ UDPゴシック" panose="020B0400000000000000" pitchFamily="50" charset="-128"/>
                  </a:rPr>
                  <a:t>2</a:t>
                </a:r>
                <a:r>
                  <a:rPr kumimoji="1" lang="ja-JP" altLang="en-US" sz="1050" dirty="0">
                    <a:latin typeface="BIZ UDPゴシック" panose="020B0400000000000000" pitchFamily="50" charset="-128"/>
                    <a:ea typeface="BIZ UDPゴシック" panose="020B0400000000000000" pitchFamily="50" charset="-128"/>
                  </a:rPr>
                  <a:t>個（１００ｇ）</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みかん</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個</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麦茶　　　</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約</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200kcal</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42" name="グループ化 41">
              <a:extLst>
                <a:ext uri="{FF2B5EF4-FFF2-40B4-BE49-F238E27FC236}">
                  <a16:creationId xmlns:a16="http://schemas.microsoft.com/office/drawing/2014/main" id="{EC4CA140-3117-4391-8569-20315259B9CE}"/>
                </a:ext>
              </a:extLst>
            </p:cNvPr>
            <p:cNvGrpSpPr/>
            <p:nvPr/>
          </p:nvGrpSpPr>
          <p:grpSpPr>
            <a:xfrm>
              <a:off x="9143900" y="3725305"/>
              <a:ext cx="1656184" cy="1944216"/>
              <a:chOff x="9143900" y="3617863"/>
              <a:chExt cx="1656184" cy="1944216"/>
            </a:xfrm>
          </p:grpSpPr>
          <p:sp>
            <p:nvSpPr>
              <p:cNvPr id="50" name="正方形/長方形 49">
                <a:extLst>
                  <a:ext uri="{FF2B5EF4-FFF2-40B4-BE49-F238E27FC236}">
                    <a16:creationId xmlns:a16="http://schemas.microsoft.com/office/drawing/2014/main" id="{7EB680DD-A65B-4E35-91CE-2CA6CA076D85}"/>
                  </a:ext>
                </a:extLst>
              </p:cNvPr>
              <p:cNvSpPr/>
              <p:nvPr/>
            </p:nvSpPr>
            <p:spPr>
              <a:xfrm>
                <a:off x="9143900" y="3617863"/>
                <a:ext cx="1584176"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id="{9B6101EA-F2D1-48E4-9C3F-802AD4FE663C}"/>
                  </a:ext>
                </a:extLst>
              </p:cNvPr>
              <p:cNvGrpSpPr/>
              <p:nvPr/>
            </p:nvGrpSpPr>
            <p:grpSpPr>
              <a:xfrm>
                <a:off x="9215908" y="3761879"/>
                <a:ext cx="1296144" cy="1071667"/>
                <a:chOff x="9359924" y="3761879"/>
                <a:chExt cx="1296144" cy="1071667"/>
              </a:xfrm>
              <a:noFill/>
            </p:grpSpPr>
            <p:pic>
              <p:nvPicPr>
                <p:cNvPr id="39" name="Picture 6" descr="麦茶のイラスト">
                  <a:extLst>
                    <a:ext uri="{FF2B5EF4-FFF2-40B4-BE49-F238E27FC236}">
                      <a16:creationId xmlns:a16="http://schemas.microsoft.com/office/drawing/2014/main" id="{9EACCB87-AC9B-4043-B897-00AA80B7C30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152012" y="3761879"/>
                  <a:ext cx="504056" cy="519645"/>
                </a:xfrm>
                <a:prstGeom prst="rect">
                  <a:avLst/>
                </a:prstGeom>
                <a:grpFill/>
                <a:ln>
                  <a:noFill/>
                </a:ln>
              </p:spPr>
            </p:pic>
            <p:pic>
              <p:nvPicPr>
                <p:cNvPr id="26" name="Picture 8" descr="チーズトーストのイラスト">
                  <a:extLst>
                    <a:ext uri="{FF2B5EF4-FFF2-40B4-BE49-F238E27FC236}">
                      <a16:creationId xmlns:a16="http://schemas.microsoft.com/office/drawing/2014/main" id="{A6A6680E-3012-4983-B90D-DC150537472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59924" y="4049911"/>
                  <a:ext cx="824879" cy="783635"/>
                </a:xfrm>
                <a:prstGeom prst="rect">
                  <a:avLst/>
                </a:prstGeom>
                <a:grpFill/>
                <a:ln>
                  <a:noFill/>
                </a:ln>
              </p:spPr>
            </p:pic>
          </p:grpSp>
          <p:sp>
            <p:nvSpPr>
              <p:cNvPr id="46" name="テキスト ボックス 45">
                <a:extLst>
                  <a:ext uri="{FF2B5EF4-FFF2-40B4-BE49-F238E27FC236}">
                    <a16:creationId xmlns:a16="http://schemas.microsoft.com/office/drawing/2014/main" id="{9EA7431C-C8B8-46D8-AB5F-EB95E89EB789}"/>
                  </a:ext>
                </a:extLst>
              </p:cNvPr>
              <p:cNvSpPr txBox="1"/>
              <p:nvPr/>
            </p:nvSpPr>
            <p:spPr>
              <a:xfrm>
                <a:off x="9215908" y="4800332"/>
                <a:ext cx="1584176" cy="761747"/>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チーズトースト</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（食パン</a:t>
                </a:r>
                <a:r>
                  <a:rPr kumimoji="1" lang="en-US" altLang="ja-JP" sz="1050" dirty="0">
                    <a:latin typeface="BIZ UDPゴシック" panose="020B0400000000000000" pitchFamily="50" charset="-128"/>
                    <a:ea typeface="BIZ UDPゴシック" panose="020B0400000000000000" pitchFamily="50" charset="-128"/>
                  </a:rPr>
                  <a:t>8</a:t>
                </a:r>
                <a:r>
                  <a:rPr kumimoji="1" lang="ja-JP" altLang="en-US" sz="1050" dirty="0">
                    <a:latin typeface="BIZ UDPゴシック" panose="020B0400000000000000" pitchFamily="50" charset="-128"/>
                    <a:ea typeface="BIZ UDPゴシック" panose="020B0400000000000000" pitchFamily="50" charset="-128"/>
                  </a:rPr>
                  <a:t>枚切り</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枚</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スライスチーズ</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枚）</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麦茶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約１８０</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kcal</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grpSp>
        <p:grpSp>
          <p:nvGrpSpPr>
            <p:cNvPr id="43" name="グループ化 42">
              <a:extLst>
                <a:ext uri="{FF2B5EF4-FFF2-40B4-BE49-F238E27FC236}">
                  <a16:creationId xmlns:a16="http://schemas.microsoft.com/office/drawing/2014/main" id="{295BA551-0709-49D7-81DA-350577C6F5EC}"/>
                </a:ext>
              </a:extLst>
            </p:cNvPr>
            <p:cNvGrpSpPr/>
            <p:nvPr/>
          </p:nvGrpSpPr>
          <p:grpSpPr>
            <a:xfrm>
              <a:off x="10800084" y="3725305"/>
              <a:ext cx="1728192" cy="1944216"/>
              <a:chOff x="10800084" y="3617863"/>
              <a:chExt cx="1728192" cy="1944216"/>
            </a:xfrm>
          </p:grpSpPr>
          <p:sp>
            <p:nvSpPr>
              <p:cNvPr id="51" name="正方形/長方形 50">
                <a:extLst>
                  <a:ext uri="{FF2B5EF4-FFF2-40B4-BE49-F238E27FC236}">
                    <a16:creationId xmlns:a16="http://schemas.microsoft.com/office/drawing/2014/main" id="{3A3EB79F-BB21-4506-AE26-A841571213A2}"/>
                  </a:ext>
                </a:extLst>
              </p:cNvPr>
              <p:cNvSpPr/>
              <p:nvPr/>
            </p:nvSpPr>
            <p:spPr>
              <a:xfrm>
                <a:off x="10872092" y="3617863"/>
                <a:ext cx="1584176"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a:extLst>
                  <a:ext uri="{FF2B5EF4-FFF2-40B4-BE49-F238E27FC236}">
                    <a16:creationId xmlns:a16="http://schemas.microsoft.com/office/drawing/2014/main" id="{7B8A7B7C-4DFE-44CA-B03A-70087AFB1BC0}"/>
                  </a:ext>
                </a:extLst>
              </p:cNvPr>
              <p:cNvGrpSpPr/>
              <p:nvPr/>
            </p:nvGrpSpPr>
            <p:grpSpPr>
              <a:xfrm>
                <a:off x="10944100" y="3617863"/>
                <a:ext cx="1234954" cy="1152128"/>
                <a:chOff x="11016108" y="3689871"/>
                <a:chExt cx="1234954" cy="1152128"/>
              </a:xfrm>
              <a:noFill/>
            </p:grpSpPr>
            <p:pic>
              <p:nvPicPr>
                <p:cNvPr id="27" name="Picture 10" descr="上から見たパンケーキのイラスト">
                  <a:extLst>
                    <a:ext uri="{FF2B5EF4-FFF2-40B4-BE49-F238E27FC236}">
                      <a16:creationId xmlns:a16="http://schemas.microsoft.com/office/drawing/2014/main" id="{86337B36-C74C-46A0-8F02-4B32F613368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016108" y="4049911"/>
                  <a:ext cx="792088" cy="792088"/>
                </a:xfrm>
                <a:prstGeom prst="rect">
                  <a:avLst/>
                </a:prstGeom>
                <a:grpFill/>
              </p:spPr>
            </p:pic>
            <p:pic>
              <p:nvPicPr>
                <p:cNvPr id="28" name="Picture 12" descr="パックのオレンジジュースのイラスト">
                  <a:extLst>
                    <a:ext uri="{FF2B5EF4-FFF2-40B4-BE49-F238E27FC236}">
                      <a16:creationId xmlns:a16="http://schemas.microsoft.com/office/drawing/2014/main" id="{C82E8B81-189D-4048-BA71-F6DA2F6965C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736188" y="3689871"/>
                  <a:ext cx="514874" cy="648049"/>
                </a:xfrm>
                <a:prstGeom prst="rect">
                  <a:avLst/>
                </a:prstGeom>
                <a:grpFill/>
              </p:spPr>
            </p:pic>
          </p:grpSp>
          <p:sp>
            <p:nvSpPr>
              <p:cNvPr id="47" name="テキスト ボックス 46">
                <a:extLst>
                  <a:ext uri="{FF2B5EF4-FFF2-40B4-BE49-F238E27FC236}">
                    <a16:creationId xmlns:a16="http://schemas.microsoft.com/office/drawing/2014/main" id="{BE9E31A4-9265-450A-982D-EA40DB0827E2}"/>
                  </a:ext>
                </a:extLst>
              </p:cNvPr>
              <p:cNvSpPr txBox="1"/>
              <p:nvPr/>
            </p:nvSpPr>
            <p:spPr>
              <a:xfrm>
                <a:off x="10800084" y="4769991"/>
                <a:ext cx="1728192" cy="761747"/>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ホットケーキ</a:t>
                </a:r>
                <a:r>
                  <a:rPr kumimoji="1" lang="en-US" altLang="ja-JP" sz="1050" dirty="0">
                    <a:latin typeface="BIZ UDPゴシック" panose="020B0400000000000000" pitchFamily="50" charset="-128"/>
                    <a:ea typeface="BIZ UDPゴシック" panose="020B0400000000000000" pitchFamily="50" charset="-128"/>
                  </a:rPr>
                  <a:t>1</a:t>
                </a:r>
                <a:r>
                  <a:rPr kumimoji="1" lang="ja-JP" altLang="en-US" sz="1050" dirty="0">
                    <a:latin typeface="BIZ UDPゴシック" panose="020B0400000000000000" pitchFamily="50" charset="-128"/>
                    <a:ea typeface="BIZ UDPゴシック" panose="020B0400000000000000" pitchFamily="50" charset="-128"/>
                  </a:rPr>
                  <a:t>枚（８０ｇ）</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果物ジュース１００ｍｌ　　</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dirty="0">
                    <a:latin typeface="BIZ UDPゴシック" panose="020B0400000000000000" pitchFamily="50" charset="-128"/>
                    <a:ea typeface="BIZ UDPゴシック" panose="020B0400000000000000" pitchFamily="50" charset="-128"/>
                  </a:rPr>
                  <a:t>　　　　</a:t>
                </a:r>
                <a:endParaRPr kumimoji="1" lang="en-US" altLang="ja-JP" sz="1050" dirty="0">
                  <a:latin typeface="BIZ UDPゴシック" panose="020B0400000000000000" pitchFamily="50" charset="-128"/>
                  <a:ea typeface="BIZ UDPゴシック" panose="020B0400000000000000" pitchFamily="50" charset="-128"/>
                </a:endParaRPr>
              </a:p>
              <a:p>
                <a:r>
                  <a:rPr kumimoji="1" lang="ja-JP" altLang="en-US" sz="1050" b="1" dirty="0">
                    <a:solidFill>
                      <a:srgbClr val="FF0000"/>
                    </a:solidFill>
                    <a:latin typeface="BIZ UDPゴシック" panose="020B0400000000000000" pitchFamily="50" charset="-128"/>
                    <a:ea typeface="BIZ UDPゴシック" panose="020B0400000000000000" pitchFamily="50" charset="-128"/>
                  </a:rPr>
                  <a:t>　　　　　　　</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約２５０</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kcal</a:t>
                </a:r>
                <a:endParaRPr kumimoji="1" lang="ja-JP" altLang="en-US" sz="1050" b="1" dirty="0">
                  <a:solidFill>
                    <a:srgbClr val="FF0000"/>
                  </a:solidFill>
                  <a:latin typeface="BIZ UDPゴシック" panose="020B0400000000000000" pitchFamily="50" charset="-128"/>
                  <a:ea typeface="BIZ UDPゴシック" panose="020B0400000000000000" pitchFamily="50" charset="-128"/>
                </a:endParaRPr>
              </a:p>
            </p:txBody>
          </p:sp>
        </p:grpSp>
      </p:grpSp>
      <p:pic>
        <p:nvPicPr>
          <p:cNvPr id="45" name="Picture 14" descr="■">
            <a:extLst>
              <a:ext uri="{FF2B5EF4-FFF2-40B4-BE49-F238E27FC236}">
                <a16:creationId xmlns:a16="http://schemas.microsoft.com/office/drawing/2014/main" id="{129EE8AB-55E5-4832-A486-43DA5960D89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952212" y="161479"/>
            <a:ext cx="648072" cy="64807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ひじきおにぎりのイラスト">
            <a:extLst>
              <a:ext uri="{FF2B5EF4-FFF2-40B4-BE49-F238E27FC236}">
                <a16:creationId xmlns:a16="http://schemas.microsoft.com/office/drawing/2014/main" id="{25FCFE7B-2EF6-4BE5-BB56-5EA057450FC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99684" y="233487"/>
            <a:ext cx="668862" cy="64210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懐中時計のイラスト">
            <a:extLst>
              <a:ext uri="{FF2B5EF4-FFF2-40B4-BE49-F238E27FC236}">
                <a16:creationId xmlns:a16="http://schemas.microsoft.com/office/drawing/2014/main" id="{E909805D-BB54-49F4-9B7A-E42AE783637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80004" y="5994127"/>
            <a:ext cx="652688" cy="63800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チョコレートのイラスト「板チョコ」">
            <a:extLst>
              <a:ext uri="{FF2B5EF4-FFF2-40B4-BE49-F238E27FC236}">
                <a16:creationId xmlns:a16="http://schemas.microsoft.com/office/drawing/2014/main" id="{18956976-5310-42AC-BF1F-29AE99E778DD}"/>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368036" y="7146255"/>
            <a:ext cx="720080" cy="67507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飴・キャンディーのイラスト">
            <a:extLst>
              <a:ext uri="{FF2B5EF4-FFF2-40B4-BE49-F238E27FC236}">
                <a16:creationId xmlns:a16="http://schemas.microsoft.com/office/drawing/2014/main" id="{7E98EE14-3A9C-4B87-AA8C-39560DD58BF1}"/>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791972" y="7218263"/>
            <a:ext cx="504156" cy="41088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クッキーのイラスト（チェック柄）">
            <a:extLst>
              <a:ext uri="{FF2B5EF4-FFF2-40B4-BE49-F238E27FC236}">
                <a16:creationId xmlns:a16="http://schemas.microsoft.com/office/drawing/2014/main" id="{AB549852-5959-4915-A1A3-BFE8855149A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1160124" y="7434287"/>
            <a:ext cx="398536" cy="39853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クッキーのイラスト（チョコレート味）">
            <a:extLst>
              <a:ext uri="{FF2B5EF4-FFF2-40B4-BE49-F238E27FC236}">
                <a16:creationId xmlns:a16="http://schemas.microsoft.com/office/drawing/2014/main" id="{CD2FDA2D-BC8E-45E0-AB9A-2ADC3F5902A5}"/>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1520164" y="7184751"/>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フレンチクルーラーのイラスト（チョコがけ）">
            <a:extLst>
              <a:ext uri="{FF2B5EF4-FFF2-40B4-BE49-F238E27FC236}">
                <a16:creationId xmlns:a16="http://schemas.microsoft.com/office/drawing/2014/main" id="{6FEAF6A1-CB9B-4DAB-985A-BFB7D8FF2CA6}"/>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2024220" y="7290271"/>
            <a:ext cx="576064" cy="576064"/>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0427B395-004F-49AD-98C2-DCB2789ABAC4}"/>
              </a:ext>
            </a:extLst>
          </p:cNvPr>
          <p:cNvSpPr txBox="1"/>
          <p:nvPr/>
        </p:nvSpPr>
        <p:spPr>
          <a:xfrm>
            <a:off x="9398488" y="9021118"/>
            <a:ext cx="3672408" cy="230832"/>
          </a:xfrm>
          <a:prstGeom prst="rect">
            <a:avLst/>
          </a:prstGeom>
          <a:noFill/>
        </p:spPr>
        <p:txBody>
          <a:bodyPr wrap="square">
            <a:spAutoFit/>
          </a:bodyPr>
          <a:lstStyle/>
          <a:p>
            <a:r>
              <a:rPr lang="ja-JP" altLang="en-US" sz="900" dirty="0">
                <a:latin typeface="BIZ UDPゴシック" panose="020B0400000000000000" pitchFamily="50" charset="-128"/>
                <a:ea typeface="BIZ UDPゴシック" panose="020B0400000000000000" pitchFamily="50" charset="-128"/>
              </a:rPr>
              <a:t>参考：　</a:t>
            </a:r>
            <a:r>
              <a:rPr lang="en-US" altLang="ja-JP" sz="900" dirty="0">
                <a:latin typeface="BIZ UDPゴシック" panose="020B0400000000000000" pitchFamily="50" charset="-128"/>
                <a:ea typeface="BIZ UDPゴシック" panose="020B0400000000000000" pitchFamily="50" charset="-128"/>
              </a:rPr>
              <a:t>https://kosodate.pal-system.co.jp/infant/snack/</a:t>
            </a:r>
            <a:endParaRPr lang="ja-JP" altLang="en-US" sz="9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68867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E10EF57-1284-4BB5-A0DC-26615FE350C0}"/>
              </a:ext>
            </a:extLst>
          </p:cNvPr>
          <p:cNvSpPr txBox="1"/>
          <p:nvPr/>
        </p:nvSpPr>
        <p:spPr>
          <a:xfrm>
            <a:off x="718964" y="0"/>
            <a:ext cx="4248472" cy="461665"/>
          </a:xfrm>
          <a:prstGeom prst="rect">
            <a:avLst/>
          </a:prstGeom>
          <a:noFill/>
        </p:spPr>
        <p:txBody>
          <a:bodyPr wrap="square" rtlCol="0">
            <a:spAutoFit/>
          </a:bodyPr>
          <a:lstStyle/>
          <a:p>
            <a:r>
              <a:rPr kumimoji="1" lang="ja-JP" altLang="en-US" sz="2400" b="1" dirty="0">
                <a:latin typeface="BIZ UDPゴシック" panose="020B0400000000000000" pitchFamily="50" charset="-128"/>
                <a:ea typeface="BIZ UDPゴシック" panose="020B0400000000000000" pitchFamily="50" charset="-128"/>
              </a:rPr>
              <a:t>　３月　よていこんだてひょう</a:t>
            </a:r>
          </a:p>
        </p:txBody>
      </p:sp>
      <p:graphicFrame>
        <p:nvGraphicFramePr>
          <p:cNvPr id="6" name="表 6">
            <a:extLst>
              <a:ext uri="{FF2B5EF4-FFF2-40B4-BE49-F238E27FC236}">
                <a16:creationId xmlns:a16="http://schemas.microsoft.com/office/drawing/2014/main" id="{64E7E549-C7D1-4810-A2B8-650587D2A211}"/>
              </a:ext>
            </a:extLst>
          </p:cNvPr>
          <p:cNvGraphicFramePr>
            <a:graphicFrameLocks noGrp="1"/>
          </p:cNvGraphicFramePr>
          <p:nvPr>
            <p:extLst>
              <p:ext uri="{D42A27DB-BD31-4B8C-83A1-F6EECF244321}">
                <p14:modId xmlns:p14="http://schemas.microsoft.com/office/powerpoint/2010/main" val="3835512159"/>
              </p:ext>
            </p:extLst>
          </p:nvPr>
        </p:nvGraphicFramePr>
        <p:xfrm>
          <a:off x="198807" y="413807"/>
          <a:ext cx="12705612" cy="8602199"/>
        </p:xfrm>
        <a:graphic>
          <a:graphicData uri="http://schemas.openxmlformats.org/drawingml/2006/table">
            <a:tbl>
              <a:tblPr firstRow="1" bandRow="1">
                <a:tableStyleId>{5940675A-B579-460E-94D1-54222C63F5DA}</a:tableStyleId>
              </a:tblPr>
              <a:tblGrid>
                <a:gridCol w="410660">
                  <a:extLst>
                    <a:ext uri="{9D8B030D-6E8A-4147-A177-3AD203B41FA5}">
                      <a16:colId xmlns:a16="http://schemas.microsoft.com/office/drawing/2014/main" val="4067752834"/>
                    </a:ext>
                  </a:extLst>
                </a:gridCol>
                <a:gridCol w="310265">
                  <a:extLst>
                    <a:ext uri="{9D8B030D-6E8A-4147-A177-3AD203B41FA5}">
                      <a16:colId xmlns:a16="http://schemas.microsoft.com/office/drawing/2014/main" val="2282219936"/>
                    </a:ext>
                  </a:extLst>
                </a:gridCol>
                <a:gridCol w="2165629">
                  <a:extLst>
                    <a:ext uri="{9D8B030D-6E8A-4147-A177-3AD203B41FA5}">
                      <a16:colId xmlns:a16="http://schemas.microsoft.com/office/drawing/2014/main" val="2228903241"/>
                    </a:ext>
                  </a:extLst>
                </a:gridCol>
                <a:gridCol w="625333">
                  <a:extLst>
                    <a:ext uri="{9D8B030D-6E8A-4147-A177-3AD203B41FA5}">
                      <a16:colId xmlns:a16="http://schemas.microsoft.com/office/drawing/2014/main" val="3592698309"/>
                    </a:ext>
                  </a:extLst>
                </a:gridCol>
                <a:gridCol w="781253">
                  <a:extLst>
                    <a:ext uri="{9D8B030D-6E8A-4147-A177-3AD203B41FA5}">
                      <a16:colId xmlns:a16="http://schemas.microsoft.com/office/drawing/2014/main" val="3397875734"/>
                    </a:ext>
                  </a:extLst>
                </a:gridCol>
                <a:gridCol w="2163704">
                  <a:extLst>
                    <a:ext uri="{9D8B030D-6E8A-4147-A177-3AD203B41FA5}">
                      <a16:colId xmlns:a16="http://schemas.microsoft.com/office/drawing/2014/main" val="7777928"/>
                    </a:ext>
                  </a:extLst>
                </a:gridCol>
                <a:gridCol w="1981092">
                  <a:extLst>
                    <a:ext uri="{9D8B030D-6E8A-4147-A177-3AD203B41FA5}">
                      <a16:colId xmlns:a16="http://schemas.microsoft.com/office/drawing/2014/main" val="3027179430"/>
                    </a:ext>
                  </a:extLst>
                </a:gridCol>
                <a:gridCol w="2744431">
                  <a:extLst>
                    <a:ext uri="{9D8B030D-6E8A-4147-A177-3AD203B41FA5}">
                      <a16:colId xmlns:a16="http://schemas.microsoft.com/office/drawing/2014/main" val="2870692839"/>
                    </a:ext>
                  </a:extLst>
                </a:gridCol>
                <a:gridCol w="1523245">
                  <a:extLst>
                    <a:ext uri="{9D8B030D-6E8A-4147-A177-3AD203B41FA5}">
                      <a16:colId xmlns:a16="http://schemas.microsoft.com/office/drawing/2014/main" val="1186567310"/>
                    </a:ext>
                  </a:extLst>
                </a:gridCol>
              </a:tblGrid>
              <a:tr h="333600">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日</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曜日</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こんだて</a:t>
                      </a:r>
                    </a:p>
                  </a:txBody>
                  <a:tcPr/>
                </a:tc>
                <a:tc>
                  <a:txBody>
                    <a:bodyPr/>
                    <a:lstStyle/>
                    <a:p>
                      <a:pPr algn="ctr"/>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おやつ</a:t>
                      </a:r>
                    </a:p>
                  </a:txBody>
                  <a:tcPr>
                    <a:lnB w="12700" cap="flat" cmpd="sng" algn="ctr">
                      <a:solidFill>
                        <a:schemeClr val="tx1"/>
                      </a:solidFill>
                      <a:prstDash val="solid"/>
                      <a:round/>
                      <a:headEnd type="none" w="med" len="med"/>
                      <a:tailEnd type="none" w="med" len="med"/>
                    </a:lnB>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あかのしょくひん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（からだをおおきくする）</a:t>
                      </a:r>
                    </a:p>
                  </a:txBody>
                  <a:tcPr>
                    <a:solidFill>
                      <a:schemeClr val="accent2">
                        <a:lumMod val="40000"/>
                        <a:lumOff val="60000"/>
                      </a:schemeClr>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きいろのしょくひん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（エネルギーになる）</a:t>
                      </a:r>
                    </a:p>
                  </a:txBody>
                  <a:tcPr>
                    <a:solidFill>
                      <a:srgbClr val="FFFF99"/>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みどりのしょくひん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（びょうきをふせぐ）</a:t>
                      </a:r>
                    </a:p>
                  </a:txBody>
                  <a:tcPr>
                    <a:solidFill>
                      <a:srgbClr val="92D050"/>
                    </a:solidFill>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ちょうみりょう</a:t>
                      </a:r>
                    </a:p>
                  </a:txBody>
                  <a:tcPr/>
                </a:tc>
                <a:extLst>
                  <a:ext uri="{0D108BD9-81ED-4DB2-BD59-A6C34878D82A}">
                    <a16:rowId xmlns:a16="http://schemas.microsoft.com/office/drawing/2014/main" val="3783283035"/>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火</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かぼちゃのポタージュ</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くろまめに　　いちご</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900" b="1" dirty="0">
                          <a:latin typeface="BIZ UDPゴシック" panose="020B0400000000000000" pitchFamily="50" charset="-128"/>
                          <a:ea typeface="BIZ UDPゴシック" panose="020B0400000000000000" pitchFamily="50" charset="-128"/>
                        </a:rPr>
                        <a:t>バターコッペ</a:t>
                      </a:r>
                    </a:p>
                  </a:txBody>
                  <a:tcPr>
                    <a:lnR w="12700" cap="flat" cmpd="sng" algn="ctr">
                      <a:solidFill>
                        <a:schemeClr val="tx1"/>
                      </a:solidFill>
                      <a:prstDash val="solid"/>
                      <a:round/>
                      <a:headEnd type="none" w="med" len="med"/>
                      <a:tailEnd type="none" w="med" len="med"/>
                    </a:lnR>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あじ</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しらべ</a:t>
                      </a:r>
                      <a:endParaRPr kumimoji="1" lang="en-US" altLang="ja-JP" sz="9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とりむね</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くろまめ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バターコッペ　　じゃがいも</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オリーブオイル　　ざらめ</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かぼちゃ　　たまねぎ　　にんじん　　グリンピース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ブロッコリー　　いちご</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シチューのもと</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1862741282"/>
                  </a:ext>
                </a:extLst>
              </a:tr>
              <a:tr h="464955">
                <a:tc>
                  <a:txBody>
                    <a:bodyPr/>
                    <a:lstStyle/>
                    <a:p>
                      <a:pPr algn="ctr">
                        <a:lnSpc>
                          <a:spcPct val="100000"/>
                        </a:lnSpc>
                      </a:pPr>
                      <a:r>
                        <a:rPr kumimoji="1" lang="ja-JP" altLang="en-US" sz="900" b="1" dirty="0">
                          <a:latin typeface="BIZ UDPゴシック" panose="020B0400000000000000" pitchFamily="50" charset="-128"/>
                          <a:ea typeface="BIZ UDPゴシック" panose="020B0400000000000000" pitchFamily="50" charset="-128"/>
                        </a:rPr>
                        <a:t>２</a:t>
                      </a:r>
                    </a:p>
                  </a:txBody>
                  <a:tcPr anchor="ctr"/>
                </a:tc>
                <a:tc>
                  <a:txBody>
                    <a:bodyPr/>
                    <a:lstStyle/>
                    <a:p>
                      <a:pPr algn="ctr">
                        <a:lnSpc>
                          <a:spcPct val="100000"/>
                        </a:lnSpc>
                      </a:pPr>
                      <a:r>
                        <a:rPr kumimoji="1" lang="ja-JP" altLang="en-US" sz="900" b="1" dirty="0">
                          <a:latin typeface="BIZ UDPゴシック" panose="020B0400000000000000" pitchFamily="50" charset="-128"/>
                          <a:ea typeface="BIZ UDPゴシック" panose="020B0400000000000000" pitchFamily="50" charset="-128"/>
                        </a:rPr>
                        <a:t>水</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ちらしずし　　あじのり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おふのはいったすましじる</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もものはなゼリー　</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R w="12700" cap="flat" cmpd="sng" algn="ctr">
                      <a:solidFill>
                        <a:schemeClr val="tx1"/>
                      </a:solidFill>
                      <a:prstDash val="solid"/>
                      <a:round/>
                      <a:headEnd type="none" w="med" len="med"/>
                      <a:tailEnd type="none" w="med" len="med"/>
                    </a:lnR>
                  </a:tcPr>
                </a:tc>
                <a:tc>
                  <a:txBody>
                    <a:bodyPr/>
                    <a:lstStyle/>
                    <a:p>
                      <a:pPr algn="ctr">
                        <a:lnSpc>
                          <a:spcPct val="100000"/>
                        </a:lnSpc>
                      </a:pPr>
                      <a:r>
                        <a:rPr kumimoji="1" lang="ja-JP" altLang="en-US" sz="900" b="1" dirty="0">
                          <a:latin typeface="BIZ UDPゴシック" panose="020B0400000000000000" pitchFamily="50" charset="-128"/>
                          <a:ea typeface="BIZ UDPゴシック" panose="020B0400000000000000" pitchFamily="50" charset="-128"/>
                        </a:rPr>
                        <a:t>ひな</a:t>
                      </a:r>
                      <a:endParaRPr kumimoji="1" lang="en-US" altLang="ja-JP" sz="900" b="1" dirty="0">
                        <a:latin typeface="BIZ UDPゴシック" panose="020B0400000000000000" pitchFamily="50" charset="-128"/>
                        <a:ea typeface="BIZ UDPゴシック" panose="020B0400000000000000" pitchFamily="50" charset="-128"/>
                      </a:endParaRPr>
                    </a:p>
                    <a:p>
                      <a:pPr algn="ctr">
                        <a:lnSpc>
                          <a:spcPct val="100000"/>
                        </a:lnSpc>
                      </a:pPr>
                      <a:r>
                        <a:rPr kumimoji="1" lang="ja-JP" altLang="en-US" sz="900" b="1" dirty="0">
                          <a:latin typeface="BIZ UDPゴシック" panose="020B0400000000000000" pitchFamily="50" charset="-128"/>
                          <a:ea typeface="BIZ UDPゴシック" panose="020B0400000000000000" pitchFamily="50" charset="-128"/>
                        </a:rPr>
                        <a:t>あられ</a:t>
                      </a:r>
                      <a:endParaRPr kumimoji="1" lang="en-US" altLang="ja-JP" sz="900" b="1" dirty="0">
                        <a:latin typeface="BIZ UDPゴシック" panose="020B0400000000000000" pitchFamily="50" charset="-128"/>
                        <a:ea typeface="BIZ UDP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たまご　　あじのり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わかめ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a:t>
                      </a:r>
                    </a:p>
                  </a:txBody>
                  <a:tcPr>
                    <a:lnL w="12700" cap="flat" cmpd="sng" algn="ctr">
                      <a:solidFill>
                        <a:schemeClr val="tx1"/>
                      </a:solidFill>
                      <a:prstDash val="solid"/>
                      <a:round/>
                      <a:headEnd type="none" w="med" len="med"/>
                      <a:tailEnd type="none" w="med" len="med"/>
                    </a:lnL>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さんおんとう　サラダあぶら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ざらめ　　はなふ</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ほししいたけ　　きゅうり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こまつな　だいこん</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こめす　　しお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p>
                  </a:txBody>
                  <a:tcPr/>
                </a:tc>
                <a:extLst>
                  <a:ext uri="{0D108BD9-81ED-4DB2-BD59-A6C34878D82A}">
                    <a16:rowId xmlns:a16="http://schemas.microsoft.com/office/drawing/2014/main" val="2576021536"/>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３</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木</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ミートソースのショートパスタ</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ヨーグルトサラダ</a:t>
                      </a: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T w="12700" cap="flat" cmpd="sng" algn="ctr">
                      <a:solidFill>
                        <a:schemeClr val="tx1"/>
                      </a:solidFill>
                      <a:prstDash val="solid"/>
                      <a:round/>
                      <a:headEnd type="none" w="med" len="med"/>
                      <a:tailEnd type="none" w="med" len="med"/>
                    </a:lnT>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ぶたミンチ　　ウインナー</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ヨーグルト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ショートパスタ　　オリーブオイル</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しめじ　　ホールトマト</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グリンピース　　みかんかん　パインかん　ももかん　</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ケチャップ　　ソース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ワイン　　コンソメ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496206837"/>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４</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金</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マーボーどうふどん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ひじきのナムル</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ほし</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たべよ</a:t>
                      </a: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　　あかみそ　　ぶたミンチ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ひじき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no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ごまあぶら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かたくりこ</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ごまあぶら　ざらめ</a:t>
                      </a:r>
                    </a:p>
                  </a:txBody>
                  <a:tcPr>
                    <a:lnBlToTr w="12700" cap="flat" cmpd="sng" algn="ctr">
                      <a:noFill/>
                      <a:prstDash val="solid"/>
                      <a:round/>
                      <a:headEnd type="none" w="med" len="med"/>
                      <a:tailEnd type="none" w="med" len="med"/>
                    </a:lnBlToT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たまねぎ　　ほししいたけ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きゅうり　　もやし</a:t>
                      </a: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noFill/>
                      <a:prstDash val="solid"/>
                      <a:round/>
                      <a:headEnd type="none" w="med" len="med"/>
                      <a:tailEnd type="none" w="med" len="med"/>
                    </a:lnBlToT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トウバンジャン</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こめす</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a:t>
                      </a:r>
                    </a:p>
                  </a:txBody>
                  <a:tcPr>
                    <a:lnBlToTr w="12700" cap="flat" cmpd="sng" algn="ctr">
                      <a:noFill/>
                      <a:prstDash val="solid"/>
                      <a:round/>
                      <a:headEnd type="none" w="med" len="med"/>
                      <a:tailEnd type="none" w="med" len="med"/>
                    </a:lnBlToTr>
                  </a:tcPr>
                </a:tc>
                <a:extLst>
                  <a:ext uri="{0D108BD9-81ED-4DB2-BD59-A6C34878D82A}">
                    <a16:rowId xmlns:a16="http://schemas.microsoft.com/office/drawing/2014/main" val="2844870207"/>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７</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月</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チキンライス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はるやさいのたまごスープ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ミニゼリー</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まがり</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せんべい</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ウインナー</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たまご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バター</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たまねぎ　　にんじん　　グリンピース　ホールトマト</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アスパラ　　キャベツ　　たまねぎ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ケチャップ　コンソメ</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しょうゆ　さけ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みりん　しお</a:t>
                      </a:r>
                    </a:p>
                  </a:txBody>
                  <a:tcPr/>
                </a:tc>
                <a:extLst>
                  <a:ext uri="{0D108BD9-81ED-4DB2-BD59-A6C34878D82A}">
                    <a16:rowId xmlns:a16="http://schemas.microsoft.com/office/drawing/2014/main" val="539432166"/>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８</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火</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しょうゆラーメン　　いちご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ひだぎゅうコロッケ　　ヤクルト</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a:latin typeface="BIZ UDPゴシック" panose="020B0400000000000000" pitchFamily="50" charset="-128"/>
                          <a:ea typeface="BIZ UDPゴシック" panose="020B0400000000000000" pitchFamily="50" charset="-128"/>
                        </a:rPr>
                        <a:t>ビスコ</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かまぼこ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ぎゅうにゅう　　ヤクルト</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なまちゅうかめん　　ごまあぶら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コロッケ　　</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チンゲンサイ　　にんじん　　もやし　　ねぎ</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いちご</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とりがら　　しょうゆ</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みりん　　さけ　　しお</a:t>
                      </a:r>
                    </a:p>
                  </a:txBody>
                  <a:tcPr/>
                </a:tc>
                <a:extLst>
                  <a:ext uri="{0D108BD9-81ED-4DB2-BD59-A6C34878D82A}">
                    <a16:rowId xmlns:a16="http://schemas.microsoft.com/office/drawing/2014/main" val="653179424"/>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９</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水</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くりのはいったおせきはん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とんじる　　ミニフィッシュ</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ワッフル</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サブレ</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あずき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ぶたばら　　あかみそ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にぼし　とうふ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ミニフィッシュ</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もちごめ　　むきぐり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くろごま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ごま　　ごまあぶら</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ごぼう　　ねぎ　　だいこん</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a:t>
                      </a:r>
                    </a:p>
                  </a:txBody>
                  <a:tcPr/>
                </a:tc>
                <a:extLst>
                  <a:ext uri="{0D108BD9-81ED-4DB2-BD59-A6C34878D82A}">
                    <a16:rowId xmlns:a16="http://schemas.microsoft.com/office/drawing/2014/main" val="3990390626"/>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１０</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木</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キャベツとにくだんごスープ</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マカロニあべかわ</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900" b="1" dirty="0">
                          <a:latin typeface="BIZ UDPゴシック" panose="020B0400000000000000" pitchFamily="50" charset="-128"/>
                          <a:ea typeface="BIZ UDPゴシック" panose="020B0400000000000000" pitchFamily="50" charset="-128"/>
                        </a:rPr>
                        <a:t>ミルク</a:t>
                      </a:r>
                      <a:endParaRPr kumimoji="1" lang="en-US" altLang="ja-JP" sz="900" b="1" dirty="0">
                        <a:latin typeface="BIZ UDPゴシック" panose="020B0400000000000000" pitchFamily="50" charset="-128"/>
                        <a:ea typeface="BIZ UDPゴシック" panose="020B0400000000000000" pitchFamily="50" charset="-128"/>
                      </a:endParaRPr>
                    </a:p>
                    <a:p>
                      <a:pPr algn="l"/>
                      <a:r>
                        <a:rPr kumimoji="1" lang="ja-JP" altLang="en-US" sz="900" b="1" dirty="0">
                          <a:latin typeface="BIZ UDPゴシック" panose="020B0400000000000000" pitchFamily="50" charset="-128"/>
                          <a:ea typeface="BIZ UDPゴシック" panose="020B0400000000000000" pitchFamily="50" charset="-128"/>
                        </a:rPr>
                        <a:t>フレンチ</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まるだいずせんべい</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とりミンチ　　とうふ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きなこ　　ぎゅうにゅう</a:t>
                      </a: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ミルクフレンチ　　パンこ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マカロニ　　さんおんとう</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キャベツ　　にんじん　　たまねぎ　　まいたけ</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コンソメ　　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596774285"/>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１１</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金</a:t>
                      </a:r>
                    </a:p>
                  </a:txBody>
                  <a:tcPr anchor="ctr"/>
                </a:tc>
                <a:tc>
                  <a:txBody>
                    <a:bodyPr/>
                    <a:lstStyle/>
                    <a:p>
                      <a:pPr algn="ctr">
                        <a:lnSpc>
                          <a:spcPct val="200000"/>
                        </a:lnSpc>
                      </a:pPr>
                      <a:r>
                        <a:rPr kumimoji="1" lang="ja-JP" altLang="en-US" sz="1200" b="1" dirty="0">
                          <a:latin typeface="BIZ UDPゴシック" panose="020B0400000000000000" pitchFamily="50" charset="-128"/>
                          <a:ea typeface="BIZ UDPゴシック" panose="020B0400000000000000" pitchFamily="50" charset="-128"/>
                        </a:rPr>
                        <a:t>お別れ会　</a:t>
                      </a:r>
                      <a:r>
                        <a:rPr kumimoji="1" lang="ja-JP" altLang="en-US" sz="1000" b="0" dirty="0">
                          <a:latin typeface="BIZ UDPゴシック" panose="020B0400000000000000" pitchFamily="50" charset="-128"/>
                          <a:ea typeface="BIZ UDPゴシック" panose="020B0400000000000000" pitchFamily="50" charset="-128"/>
                        </a:rPr>
                        <a:t>＊全員お弁当持参</a:t>
                      </a:r>
                      <a:endParaRPr kumimoji="1" lang="en-US" altLang="ja-JP" sz="1000" b="0"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800" b="1" dirty="0">
                          <a:latin typeface="BIZ UDPゴシック" panose="020B0400000000000000" pitchFamily="50" charset="-128"/>
                          <a:ea typeface="BIZ UDPゴシック" panose="020B0400000000000000" pitchFamily="50" charset="-128"/>
                        </a:rPr>
                        <a:t>いちごミルクプリン</a:t>
                      </a:r>
                      <a:endParaRPr kumimoji="1" lang="en-US" altLang="ja-JP" sz="8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FFFF99"/>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92D050"/>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1049809941"/>
                  </a:ext>
                </a:extLst>
              </a:tr>
              <a:tr h="500400">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１４</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月</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さんしょくごはん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わかめスープ　　ミニゼリー</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きなこ</a:t>
                      </a:r>
                      <a:endParaRPr kumimoji="1" lang="en-US" altLang="ja-JP" sz="900" b="1" dirty="0">
                        <a:latin typeface="BIZ UDPゴシック" panose="020B0400000000000000" pitchFamily="50" charset="-128"/>
                        <a:ea typeface="BIZ UDPゴシック" panose="020B0400000000000000" pitchFamily="50" charset="-128"/>
                      </a:endParaRPr>
                    </a:p>
                    <a:p>
                      <a:pPr algn="ctr"/>
                      <a:r>
                        <a:rPr kumimoji="1" lang="ja-JP" altLang="en-US" sz="900" b="1" dirty="0">
                          <a:latin typeface="BIZ UDPゴシック" panose="020B0400000000000000" pitchFamily="50" charset="-128"/>
                          <a:ea typeface="BIZ UDPゴシック" panose="020B0400000000000000" pitchFamily="50" charset="-128"/>
                        </a:rPr>
                        <a:t>もち</a:t>
                      </a: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ぶたミンチ　　たまご　　</a:t>
                      </a: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　わかめ</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サラダあぶら　</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ほししいたけ　　しょうが　グリンピース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たまねぎ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en-US" altLang="ja-JP" sz="900" b="1" dirty="0">
                          <a:latin typeface="BIZ UDPゴシック" panose="020B0400000000000000" pitchFamily="50" charset="-128"/>
                          <a:ea typeface="BIZ UDPゴシック" panose="020B0400000000000000" pitchFamily="50" charset="-128"/>
                        </a:rPr>
                        <a:t>/</a:t>
                      </a: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212272648"/>
                  </a:ext>
                </a:extLst>
              </a:tr>
              <a:tr h="464955">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１５</a:t>
                      </a:r>
                    </a:p>
                  </a:txBody>
                  <a:tcPr anchor="ct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火</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ゆかりごはん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ちくぜんに　　おさつスティック</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lnSpc>
                          <a:spcPct val="150000"/>
                        </a:lnSpc>
                      </a:pP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ホーム</a:t>
                      </a:r>
                      <a:endParaRPr kumimoji="1" lang="en-US" altLang="ja-JP" sz="900" b="1" dirty="0">
                        <a:latin typeface="BIZ UDPゴシック" panose="020B0400000000000000" pitchFamily="50" charset="-128"/>
                        <a:ea typeface="BIZ UDPゴシック" panose="020B0400000000000000" pitchFamily="50" charset="-128"/>
                      </a:endParaRPr>
                    </a:p>
                    <a:p>
                      <a:pPr algn="ctr">
                        <a:lnSpc>
                          <a:spcPct val="150000"/>
                        </a:lnSpc>
                      </a:pPr>
                      <a:r>
                        <a:rPr kumimoji="1" lang="ja-JP" altLang="en-US" sz="900" b="1" dirty="0">
                          <a:latin typeface="BIZ UDPゴシック" panose="020B0400000000000000" pitchFamily="50" charset="-128"/>
                          <a:ea typeface="BIZ UDPゴシック" panose="020B0400000000000000" pitchFamily="50" charset="-128"/>
                        </a:rPr>
                        <a:t>パイ</a:t>
                      </a: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とりもも　　こうやどうふ</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かつおぶし　　こんぶ　　ぎゅうにゅう</a:t>
                      </a:r>
                    </a:p>
                  </a:txBody>
                  <a:tcPr>
                    <a:solidFill>
                      <a:schemeClr val="accent2">
                        <a:lumMod val="40000"/>
                        <a:lumOff val="60000"/>
                      </a:schemeClr>
                    </a:solidFill>
                  </a:tcP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こめ　　ざらめ　　いたこんにゃく</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なまふ　　おさつスティック</a:t>
                      </a:r>
                    </a:p>
                  </a:txBody>
                  <a:tcPr>
                    <a:solidFill>
                      <a:srgbClr val="FFFF99"/>
                    </a:solidFill>
                  </a:tcP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ゆかりのもと　ほししいたけ　だいこん　にんじん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ごぼう　</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しょうゆ　さけ　みりん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しお</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83430022"/>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１６</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水</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しろごはん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みそおでん　　カップなっとう</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しろい</a:t>
                      </a:r>
                      <a:endParaRPr kumimoji="1" lang="en-US" altLang="ja-JP" sz="900" b="1">
                        <a:latin typeface="BIZ UDPゴシック" panose="020B0400000000000000" pitchFamily="50" charset="-128"/>
                        <a:ea typeface="BIZ UDPゴシック" panose="020B0400000000000000" pitchFamily="50" charset="-128"/>
                      </a:endParaRPr>
                    </a:p>
                    <a:p>
                      <a:pPr algn="ctr"/>
                      <a:r>
                        <a:rPr kumimoji="1" lang="ja-JP" altLang="en-US" sz="900" b="1">
                          <a:latin typeface="BIZ UDPゴシック" panose="020B0400000000000000" pitchFamily="50" charset="-128"/>
                          <a:ea typeface="BIZ UDPゴシック" panose="020B0400000000000000" pitchFamily="50" charset="-128"/>
                        </a:rPr>
                        <a:t>ふうせん</a:t>
                      </a: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no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ちくわ　　うずらたまご　　とりもも</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かつおぶし　　こんぶ　　はんぺん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あかみそ　なっとう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ざらめ　　いたこんにゃく</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だいこん　　にんじん　　キャベツ</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p>
                  </a:txBody>
                  <a:tcPr/>
                </a:tc>
                <a:extLst>
                  <a:ext uri="{0D108BD9-81ED-4DB2-BD59-A6C34878D82A}">
                    <a16:rowId xmlns:a16="http://schemas.microsoft.com/office/drawing/2014/main" val="4263177009"/>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１７</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木</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カレーライス</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キャンディーチーズ　　　バナナ</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ja-JP" altLang="en-US" sz="9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ぶたこま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チーズ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じゃがいも　　サラダあぶら</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かぼちゃ　　にんじん　　たまねぎ　　キャベツ</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ホールトマト　　バナナ</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カレールウ　　ケチャップ</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ソース　　ワイン　　しお</a:t>
                      </a:r>
                    </a:p>
                  </a:txBody>
                  <a:tcPr/>
                </a:tc>
                <a:extLst>
                  <a:ext uri="{0D108BD9-81ED-4DB2-BD59-A6C34878D82A}">
                    <a16:rowId xmlns:a16="http://schemas.microsoft.com/office/drawing/2014/main" val="1888534651"/>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１８</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金</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コーンポタージュスープ</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ボイルウインナー　　オレンジ</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r>
                        <a:rPr kumimoji="1" lang="ja-JP" altLang="en-US" sz="900" b="1" dirty="0">
                          <a:latin typeface="BIZ UDPゴシック" panose="020B0400000000000000" pitchFamily="50" charset="-128"/>
                          <a:ea typeface="BIZ UDPゴシック" panose="020B0400000000000000" pitchFamily="50" charset="-128"/>
                        </a:rPr>
                        <a:t>チーズパン</a:t>
                      </a:r>
                    </a:p>
                  </a:txBody>
                  <a:tcP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ショートケーキ</a:t>
                      </a:r>
                      <a:endParaRPr kumimoji="1" lang="en-US" altLang="ja-JP" sz="900" b="1" dirty="0">
                        <a:latin typeface="BIZ UDPゴシック" panose="020B0400000000000000" pitchFamily="50" charset="-128"/>
                        <a:ea typeface="BIZ UDPゴシック" panose="020B0400000000000000" pitchFamily="50" charset="-128"/>
                      </a:endParaRP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とりむね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ウインナー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チーズパン</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じゃがいも　　サラダあぶら</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にんじん　　たまねぎ　　ほうれんそう　　コーン</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コーンクリーム　　オレンジ</a:t>
                      </a: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シチューのもと</a:t>
                      </a:r>
                    </a:p>
                  </a:txBody>
                  <a:tcPr/>
                </a:tc>
                <a:extLst>
                  <a:ext uri="{0D108BD9-81ED-4DB2-BD59-A6C34878D82A}">
                    <a16:rowId xmlns:a16="http://schemas.microsoft.com/office/drawing/2014/main" val="2934021418"/>
                  </a:ext>
                </a:extLst>
              </a:tr>
              <a:tr h="464955">
                <a:tc>
                  <a:txBody>
                    <a:bodyPr/>
                    <a:lstStyle/>
                    <a:p>
                      <a:pPr algn="ctr">
                        <a:lnSpc>
                          <a:spcPct val="100000"/>
                        </a:lnSpc>
                      </a:pPr>
                      <a:r>
                        <a:rPr kumimoji="1" lang="ja-JP" altLang="en-US" sz="900" b="1" dirty="0">
                          <a:latin typeface="BIZ UDPゴシック" panose="020B0400000000000000" pitchFamily="50" charset="-128"/>
                          <a:ea typeface="BIZ UDPゴシック" panose="020B0400000000000000" pitchFamily="50" charset="-128"/>
                        </a:rPr>
                        <a:t>２２</a:t>
                      </a:r>
                    </a:p>
                  </a:txBody>
                  <a:tcPr anchor="ctr"/>
                </a:tc>
                <a:tc>
                  <a:txBody>
                    <a:bodyPr/>
                    <a:lstStyle/>
                    <a:p>
                      <a:pPr algn="ctr">
                        <a:lnSpc>
                          <a:spcPct val="100000"/>
                        </a:lnSpc>
                      </a:pPr>
                      <a:r>
                        <a:rPr kumimoji="1" lang="ja-JP" altLang="en-US" sz="900" b="1" dirty="0">
                          <a:latin typeface="BIZ UDPゴシック" panose="020B0400000000000000" pitchFamily="50" charset="-128"/>
                          <a:ea typeface="BIZ UDPゴシック" panose="020B0400000000000000" pitchFamily="50" charset="-128"/>
                        </a:rPr>
                        <a:t>火</a:t>
                      </a:r>
                    </a:p>
                  </a:txBody>
                  <a:tcPr anchor="ct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ツナごはん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とうふのみそしる</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カスタードプリン</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lnSpc>
                          <a:spcPct val="100000"/>
                        </a:lnSpc>
                      </a:pPr>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シーチキン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とうふ　かつおぶし</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プリン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こめ　　　</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はくさい　　えのき　　こまつな　　たまねぎ</a:t>
                      </a: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しょうゆ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しろみそ　さけ　みりん</a:t>
                      </a:r>
                      <a:endParaRPr kumimoji="1" lang="en-US" altLang="ja-JP" sz="900" b="1"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2935327060"/>
                  </a:ext>
                </a:extLst>
              </a:tr>
              <a:tr h="472600">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２３</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水</a:t>
                      </a:r>
                    </a:p>
                  </a:txBody>
                  <a:tcPr anchor="ctr"/>
                </a:tc>
                <a:tc>
                  <a:txBody>
                    <a:bodyPr/>
                    <a:lstStyle/>
                    <a:p>
                      <a:pPr algn="ctr">
                        <a:lnSpc>
                          <a:spcPct val="100000"/>
                        </a:lnSpc>
                      </a:pPr>
                      <a:r>
                        <a:rPr kumimoji="1" lang="ja-JP" altLang="en-US" sz="1400" b="1" dirty="0">
                          <a:latin typeface="BIZ UDPゴシック" panose="020B0400000000000000" pitchFamily="50" charset="-128"/>
                          <a:ea typeface="BIZ UDPゴシック" panose="020B0400000000000000" pitchFamily="50" charset="-128"/>
                        </a:rPr>
                        <a:t>卒園式</a:t>
                      </a:r>
                      <a:r>
                        <a:rPr kumimoji="1" lang="ja-JP" altLang="en-US" sz="1100" b="1" dirty="0">
                          <a:latin typeface="BIZ UDPゴシック" panose="020B0400000000000000" pitchFamily="50" charset="-128"/>
                          <a:ea typeface="BIZ UDPゴシック" panose="020B0400000000000000" pitchFamily="50" charset="-128"/>
                        </a:rPr>
                        <a:t>　　</a:t>
                      </a:r>
                      <a:r>
                        <a:rPr kumimoji="1" lang="ja-JP" altLang="en-US" sz="1000" b="0" dirty="0">
                          <a:latin typeface="BIZ UDPゴシック" panose="020B0400000000000000" pitchFamily="50" charset="-128"/>
                          <a:ea typeface="BIZ UDPゴシック" panose="020B0400000000000000" pitchFamily="50" charset="-128"/>
                        </a:rPr>
                        <a:t>＊年中、年少は休園</a:t>
                      </a:r>
                      <a:endParaRPr kumimoji="1" lang="en-US" altLang="ja-JP" sz="1000" b="0" dirty="0">
                        <a:latin typeface="BIZ UDPゴシック" panose="020B0400000000000000" pitchFamily="50" charset="-128"/>
                        <a:ea typeface="BIZ UDPゴシック" panose="020B0400000000000000" pitchFamily="50" charset="-128"/>
                      </a:endParaRPr>
                    </a:p>
                  </a:txBody>
                  <a:tcPr anchor="ctr"/>
                </a:tc>
                <a:tc>
                  <a:txBody>
                    <a:bodyPr/>
                    <a:lstStyle/>
                    <a:p>
                      <a:pPr algn="l"/>
                      <a:endParaRPr kumimoji="1" lang="ja-JP" altLang="en-US" sz="10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chemeClr val="accent2">
                        <a:lumMod val="40000"/>
                        <a:lumOff val="60000"/>
                      </a:schemeClr>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FFFF99"/>
                    </a:solidFill>
                  </a:tcPr>
                </a:tc>
                <a:tc>
                  <a:txBody>
                    <a:bodyPr/>
                    <a:lstStyle/>
                    <a:p>
                      <a:pPr algn="l">
                        <a:lnSpc>
                          <a:spcPct val="100000"/>
                        </a:lnSpc>
                      </a:pPr>
                      <a:endParaRPr kumimoji="1" lang="ja-JP" altLang="en-US"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solidFill>
                      <a:srgbClr val="92D050"/>
                    </a:solidFill>
                  </a:tcPr>
                </a:tc>
                <a:tc>
                  <a:txBody>
                    <a:bodyPr/>
                    <a:lstStyle/>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lnBlToTr w="12700" cap="flat" cmpd="sng" algn="ctr">
                      <a:solidFill>
                        <a:schemeClr val="tx1"/>
                      </a:solidFill>
                      <a:prstDash val="solid"/>
                      <a:round/>
                      <a:headEnd type="none" w="med" len="med"/>
                      <a:tailEnd type="none" w="med" len="med"/>
                    </a:lnBlToTr>
                  </a:tcPr>
                </a:tc>
                <a:extLst>
                  <a:ext uri="{0D108BD9-81ED-4DB2-BD59-A6C34878D82A}">
                    <a16:rowId xmlns:a16="http://schemas.microsoft.com/office/drawing/2014/main" val="2636960386"/>
                  </a:ext>
                </a:extLst>
              </a:tr>
              <a:tr h="464955">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２４</a:t>
                      </a:r>
                    </a:p>
                  </a:txBody>
                  <a:tcPr anchor="ctr"/>
                </a:tc>
                <a:tc>
                  <a:txBody>
                    <a:bodyPr/>
                    <a:lstStyle/>
                    <a:p>
                      <a:pPr algn="ctr"/>
                      <a:r>
                        <a:rPr kumimoji="1" lang="ja-JP" altLang="en-US" sz="900" b="1" dirty="0">
                          <a:latin typeface="BIZ UDPゴシック" panose="020B0400000000000000" pitchFamily="50" charset="-128"/>
                          <a:ea typeface="BIZ UDPゴシック" panose="020B0400000000000000" pitchFamily="50" charset="-128"/>
                        </a:rPr>
                        <a:t>木</a:t>
                      </a:r>
                    </a:p>
                  </a:txBody>
                  <a:tcPr anchor="ctr"/>
                </a:tc>
                <a:tc>
                  <a:txBody>
                    <a:bodyPr/>
                    <a:lstStyle/>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みそにこみうどん</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50000"/>
                        </a:lnSpc>
                      </a:pPr>
                      <a:r>
                        <a:rPr kumimoji="1" lang="ja-JP" altLang="en-US" sz="900" b="1" dirty="0">
                          <a:latin typeface="BIZ UDPゴシック" panose="020B0400000000000000" pitchFamily="50" charset="-128"/>
                          <a:ea typeface="BIZ UDPゴシック" panose="020B0400000000000000" pitchFamily="50" charset="-128"/>
                        </a:rPr>
                        <a:t>ミニフィッシュ　　ミニゼリー</a:t>
                      </a:r>
                      <a:endParaRPr kumimoji="1" lang="en-US" altLang="ja-JP" sz="900" b="1" dirty="0">
                        <a:latin typeface="BIZ UDPゴシック" panose="020B0400000000000000" pitchFamily="50" charset="-128"/>
                        <a:ea typeface="BIZ UDPゴシック" panose="020B0400000000000000" pitchFamily="50" charset="-128"/>
                      </a:endParaRPr>
                    </a:p>
                  </a:txBody>
                  <a:tcPr/>
                </a:tc>
                <a:tc>
                  <a:txBody>
                    <a:bodyPr/>
                    <a:lstStyle/>
                    <a:p>
                      <a:pPr algn="l"/>
                      <a:endParaRPr kumimoji="1" lang="en-US" altLang="ja-JP" sz="1000" b="1" dirty="0">
                        <a:latin typeface="BIZ UDPゴシック" panose="020B0400000000000000" pitchFamily="50" charset="-128"/>
                        <a:ea typeface="BIZ UDPゴシック" panose="020B0400000000000000" pitchFamily="50" charset="-128"/>
                      </a:endParaRPr>
                    </a:p>
                  </a:txBody>
                  <a:tcPr/>
                </a:tc>
                <a:tc>
                  <a:txBody>
                    <a:bodyPr/>
                    <a:lstStyle/>
                    <a:p>
                      <a:pPr algn="ctr"/>
                      <a:endParaRPr kumimoji="1" lang="en-US" altLang="ja-JP" sz="900" b="1" dirty="0">
                        <a:latin typeface="BIZ UDPゴシック" panose="020B0400000000000000" pitchFamily="50" charset="-128"/>
                        <a:ea typeface="BIZ UDPゴシック" panose="020B0400000000000000" pitchFamily="50" charset="-128"/>
                      </a:endParaRPr>
                    </a:p>
                  </a:txBody>
                  <a:tcPr anchor="ctr">
                    <a:lnBlToTr w="12700" cap="flat" cmpd="sng" algn="ctr">
                      <a:solidFill>
                        <a:schemeClr val="tx1"/>
                      </a:solidFill>
                      <a:prstDash val="solid"/>
                      <a:round/>
                      <a:headEnd type="none" w="med" len="med"/>
                      <a:tailEnd type="none" w="med" len="med"/>
                    </a:lnBlToTr>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とりこま　かまぼこ　かつおぶし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こんぶ　あぶらあげ　あかみそ　</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ミニフィッシュ　　ぎゅうにゅう</a:t>
                      </a:r>
                      <a:endParaRPr kumimoji="1" lang="en-US" altLang="ja-JP" sz="900" b="1" dirty="0">
                        <a:latin typeface="BIZ UDPゴシック" panose="020B0400000000000000" pitchFamily="50" charset="-128"/>
                        <a:ea typeface="BIZ UDPゴシック" panose="020B0400000000000000" pitchFamily="50" charset="-128"/>
                      </a:endParaRPr>
                    </a:p>
                  </a:txBody>
                  <a:tcPr>
                    <a:solidFill>
                      <a:schemeClr val="accent2">
                        <a:lumMod val="40000"/>
                        <a:lumOff val="60000"/>
                      </a:schemeClr>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かんめんうどん　　サラダあぶら</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ごま</a:t>
                      </a:r>
                    </a:p>
                  </a:txBody>
                  <a:tcPr>
                    <a:solidFill>
                      <a:srgbClr val="FFFF99"/>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はくさい　　にんじん　　ねぎ　　ほししいたけ</a:t>
                      </a:r>
                      <a:endParaRPr kumimoji="1" lang="en-US" altLang="ja-JP" sz="900" b="1" dirty="0">
                        <a:latin typeface="BIZ UDPゴシック" panose="020B0400000000000000" pitchFamily="50" charset="-128"/>
                        <a:ea typeface="BIZ UDPゴシック" panose="020B0400000000000000" pitchFamily="50" charset="-128"/>
                      </a:endParaRPr>
                    </a:p>
                    <a:p>
                      <a:pPr algn="l">
                        <a:lnSpc>
                          <a:spcPct val="100000"/>
                        </a:lnSpc>
                      </a:pPr>
                      <a:endParaRPr kumimoji="1" lang="en-US" altLang="ja-JP" sz="900" b="1" dirty="0">
                        <a:latin typeface="BIZ UDPゴシック" panose="020B0400000000000000" pitchFamily="50" charset="-128"/>
                        <a:ea typeface="BIZ UDPゴシック" panose="020B0400000000000000" pitchFamily="50" charset="-128"/>
                      </a:endParaRPr>
                    </a:p>
                  </a:txBody>
                  <a:tcPr>
                    <a:solidFill>
                      <a:srgbClr val="92D050"/>
                    </a:solidFill>
                  </a:tcPr>
                </a:tc>
                <a:tc>
                  <a:txBody>
                    <a:bodyPr/>
                    <a:lstStyle/>
                    <a:p>
                      <a:pPr algn="l">
                        <a:lnSpc>
                          <a:spcPct val="100000"/>
                        </a:lnSpc>
                      </a:pPr>
                      <a:r>
                        <a:rPr kumimoji="1" lang="ja-JP" altLang="en-US" sz="900" b="1" dirty="0">
                          <a:latin typeface="BIZ UDPゴシック" panose="020B0400000000000000" pitchFamily="50" charset="-128"/>
                          <a:ea typeface="BIZ UDPゴシック" panose="020B0400000000000000" pitchFamily="50" charset="-128"/>
                        </a:rPr>
                        <a:t>さけ　　みりん　　しお</a:t>
                      </a:r>
                    </a:p>
                  </a:txBody>
                  <a:tcPr/>
                </a:tc>
                <a:extLst>
                  <a:ext uri="{0D108BD9-81ED-4DB2-BD59-A6C34878D82A}">
                    <a16:rowId xmlns:a16="http://schemas.microsoft.com/office/drawing/2014/main" val="3587246056"/>
                  </a:ext>
                </a:extLst>
              </a:tr>
            </a:tbl>
          </a:graphicData>
        </a:graphic>
      </p:graphicFrame>
      <p:sp>
        <p:nvSpPr>
          <p:cNvPr id="7" name="テキスト ボックス 6">
            <a:extLst>
              <a:ext uri="{FF2B5EF4-FFF2-40B4-BE49-F238E27FC236}">
                <a16:creationId xmlns:a16="http://schemas.microsoft.com/office/drawing/2014/main" id="{06508811-E16F-4FA9-A2C5-950C951082F3}"/>
              </a:ext>
            </a:extLst>
          </p:cNvPr>
          <p:cNvSpPr txBox="1"/>
          <p:nvPr/>
        </p:nvSpPr>
        <p:spPr>
          <a:xfrm>
            <a:off x="5737276" y="89471"/>
            <a:ext cx="6984776" cy="253916"/>
          </a:xfrm>
          <a:prstGeom prst="rect">
            <a:avLst/>
          </a:prstGeom>
          <a:noFill/>
        </p:spPr>
        <p:txBody>
          <a:bodyPr wrap="square" rtlCol="0">
            <a:spAutoFit/>
          </a:bodyPr>
          <a:lstStyle/>
          <a:p>
            <a:r>
              <a:rPr kumimoji="1" lang="ja-JP" altLang="en-US" sz="1050" dirty="0">
                <a:latin typeface="BIZ UDPゴシック" panose="020B0400000000000000" pitchFamily="50" charset="-128"/>
                <a:ea typeface="BIZ UDPゴシック" panose="020B0400000000000000" pitchFamily="50" charset="-128"/>
              </a:rPr>
              <a:t>月平均の栄養価　エネルギー　５５６</a:t>
            </a:r>
            <a:r>
              <a:rPr kumimoji="1" lang="en-US" altLang="ja-JP" sz="1050" dirty="0">
                <a:latin typeface="BIZ UDPゴシック" panose="020B0400000000000000" pitchFamily="50" charset="-128"/>
                <a:ea typeface="BIZ UDPゴシック" panose="020B0400000000000000" pitchFamily="50" charset="-128"/>
              </a:rPr>
              <a:t>kcal </a:t>
            </a:r>
            <a:r>
              <a:rPr kumimoji="1" lang="ja-JP" altLang="en-US" sz="1050" dirty="0">
                <a:latin typeface="BIZ UDPゴシック" panose="020B0400000000000000" pitchFamily="50" charset="-128"/>
                <a:ea typeface="BIZ UDPゴシック" panose="020B0400000000000000" pitchFamily="50" charset="-128"/>
              </a:rPr>
              <a:t>　　蛋白質　２０．７ｇ　　</a:t>
            </a:r>
            <a:r>
              <a:rPr kumimoji="1" lang="en-US" altLang="ja-JP" sz="1050" dirty="0">
                <a:latin typeface="BIZ UDPゴシック" panose="020B0400000000000000" pitchFamily="50" charset="-128"/>
                <a:ea typeface="BIZ UDPゴシック" panose="020B0400000000000000" pitchFamily="50" charset="-128"/>
              </a:rPr>
              <a:t>Ca</a:t>
            </a:r>
            <a:r>
              <a:rPr kumimoji="1" lang="ja-JP" altLang="en-US" sz="1050" dirty="0">
                <a:latin typeface="BIZ UDPゴシック" panose="020B0400000000000000" pitchFamily="50" charset="-128"/>
                <a:ea typeface="BIZ UDPゴシック" panose="020B0400000000000000" pitchFamily="50" charset="-128"/>
              </a:rPr>
              <a:t>　２８１</a:t>
            </a:r>
            <a:r>
              <a:rPr kumimoji="1" lang="en-US" altLang="ja-JP" sz="1050" dirty="0">
                <a:latin typeface="BIZ UDPゴシック" panose="020B0400000000000000" pitchFamily="50" charset="-128"/>
                <a:ea typeface="BIZ UDPゴシック" panose="020B0400000000000000" pitchFamily="50" charset="-128"/>
              </a:rPr>
              <a:t>mg</a:t>
            </a:r>
            <a:r>
              <a:rPr kumimoji="1" lang="ja-JP" altLang="en-US" sz="1050" dirty="0">
                <a:latin typeface="BIZ UDPゴシック" panose="020B0400000000000000" pitchFamily="50" charset="-128"/>
                <a:ea typeface="BIZ UDPゴシック" panose="020B0400000000000000" pitchFamily="50" charset="-128"/>
              </a:rPr>
              <a:t>　　　食塩相当量　１．８</a:t>
            </a:r>
            <a:r>
              <a:rPr kumimoji="1" lang="en-US" altLang="ja-JP" sz="1050" dirty="0">
                <a:latin typeface="BIZ UDPゴシック" panose="020B0400000000000000" pitchFamily="50" charset="-128"/>
                <a:ea typeface="BIZ UDPゴシック" panose="020B0400000000000000" pitchFamily="50" charset="-128"/>
              </a:rPr>
              <a:t>g</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7EA06DA-D9E8-4F94-98FA-C8160D40ACBB}"/>
              </a:ext>
            </a:extLst>
          </p:cNvPr>
          <p:cNvSpPr txBox="1"/>
          <p:nvPr/>
        </p:nvSpPr>
        <p:spPr>
          <a:xfrm>
            <a:off x="11879088" y="0"/>
            <a:ext cx="1224137" cy="430887"/>
          </a:xfrm>
          <a:prstGeom prst="rect">
            <a:avLst/>
          </a:prstGeom>
          <a:noFill/>
        </p:spPr>
        <p:txBody>
          <a:bodyPr wrap="square" rtlCol="0">
            <a:spAutoFit/>
          </a:bodyPr>
          <a:lstStyle/>
          <a:p>
            <a:pPr algn="ctr"/>
            <a:r>
              <a:rPr kumimoji="1" lang="ja-JP" altLang="en-US" sz="1100" dirty="0">
                <a:latin typeface="BIZ UDPゴシック" panose="020B0400000000000000" pitchFamily="50" charset="-128"/>
                <a:ea typeface="BIZ UDPゴシック" panose="020B0400000000000000" pitchFamily="50" charset="-128"/>
              </a:rPr>
              <a:t>令和</a:t>
            </a: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年度</a:t>
            </a:r>
            <a:endParaRPr kumimoji="1" lang="en-US" altLang="ja-JP" sz="1100" dirty="0">
              <a:latin typeface="BIZ UDPゴシック" panose="020B0400000000000000" pitchFamily="50" charset="-128"/>
              <a:ea typeface="BIZ UDPゴシック" panose="020B0400000000000000" pitchFamily="50" charset="-128"/>
            </a:endParaRPr>
          </a:p>
          <a:p>
            <a:pPr algn="ctr"/>
            <a:r>
              <a:rPr kumimoji="1" lang="ja-JP" altLang="en-US" sz="1100" dirty="0">
                <a:latin typeface="BIZ UDPゴシック" panose="020B0400000000000000" pitchFamily="50" charset="-128"/>
                <a:ea typeface="BIZ UDPゴシック" panose="020B0400000000000000" pitchFamily="50" charset="-128"/>
              </a:rPr>
              <a:t>菫幼稚園</a:t>
            </a:r>
          </a:p>
        </p:txBody>
      </p:sp>
      <p:sp>
        <p:nvSpPr>
          <p:cNvPr id="2" name="テキスト ボックス 1">
            <a:extLst>
              <a:ext uri="{FF2B5EF4-FFF2-40B4-BE49-F238E27FC236}">
                <a16:creationId xmlns:a16="http://schemas.microsoft.com/office/drawing/2014/main" id="{8FFADD6D-4AB1-4968-888A-CC53BE3A5E75}"/>
              </a:ext>
            </a:extLst>
          </p:cNvPr>
          <p:cNvSpPr txBox="1"/>
          <p:nvPr/>
        </p:nvSpPr>
        <p:spPr>
          <a:xfrm>
            <a:off x="10512052" y="9021118"/>
            <a:ext cx="3384376" cy="230832"/>
          </a:xfrm>
          <a:prstGeom prst="rect">
            <a:avLst/>
          </a:prstGeom>
          <a:noFill/>
        </p:spPr>
        <p:txBody>
          <a:bodyPr wrap="square" rtlCol="0">
            <a:spAutoFit/>
          </a:bodyPr>
          <a:lstStyle/>
          <a:p>
            <a:r>
              <a:rPr kumimoji="1" lang="ja-JP" altLang="en-US" sz="900" b="1" dirty="0">
                <a:latin typeface="BIZ UDPゴシック" panose="020B0400000000000000" pitchFamily="50" charset="-128"/>
                <a:ea typeface="BIZ UDPゴシック" panose="020B0400000000000000" pitchFamily="50" charset="-128"/>
              </a:rPr>
              <a:t>〇都合により献立を変更する場合もあります。</a:t>
            </a:r>
          </a:p>
        </p:txBody>
      </p:sp>
      <p:pic>
        <p:nvPicPr>
          <p:cNvPr id="9" name="Picture 6" descr="ひな祭りのイラスト「お内裏様とお雛様」">
            <a:extLst>
              <a:ext uri="{FF2B5EF4-FFF2-40B4-BE49-F238E27FC236}">
                <a16:creationId xmlns:a16="http://schemas.microsoft.com/office/drawing/2014/main" id="{1333704F-1F04-4D5D-8A63-129EE4E64D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08" y="0"/>
            <a:ext cx="674092" cy="4759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桃の花のイラスト">
            <a:extLst>
              <a:ext uri="{FF2B5EF4-FFF2-40B4-BE49-F238E27FC236}">
                <a16:creationId xmlns:a16="http://schemas.microsoft.com/office/drawing/2014/main" id="{B665C1F8-CD81-4DD5-996D-2840F2AE3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412" y="0"/>
            <a:ext cx="576064" cy="55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664700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6384</TotalTime>
  <Words>1691</Words>
  <Application>Microsoft Office PowerPoint</Application>
  <PresentationFormat>ユーザー設定</PresentationFormat>
  <Paragraphs>292</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BIZ UDPゴシック</vt:lpstr>
      <vt:lpstr>游ゴシック</vt:lpstr>
      <vt:lpstr>游ゴシック Light</vt:lpstr>
      <vt:lpstr>Arial</vt:lpstr>
      <vt:lpstr>Calibri</vt:lpstr>
      <vt:lpstr>Calibri Light</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17nn016@st.nuas.ac.jp</dc:creator>
  <cp:lastModifiedBy>sumire2</cp:lastModifiedBy>
  <cp:revision>404</cp:revision>
  <cp:lastPrinted>2022-02-22T06:23:26Z</cp:lastPrinted>
  <dcterms:created xsi:type="dcterms:W3CDTF">2021-04-29T01:17:14Z</dcterms:created>
  <dcterms:modified xsi:type="dcterms:W3CDTF">2022-02-28T07:54:35Z</dcterms:modified>
</cp:coreProperties>
</file>